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8"/>
  </p:notesMasterIdLst>
  <p:sldIdLst>
    <p:sldId id="323" r:id="rId2"/>
    <p:sldId id="398" r:id="rId3"/>
    <p:sldId id="266" r:id="rId4"/>
    <p:sldId id="402" r:id="rId5"/>
    <p:sldId id="354" r:id="rId6"/>
    <p:sldId id="372" r:id="rId7"/>
    <p:sldId id="409" r:id="rId8"/>
    <p:sldId id="371" r:id="rId9"/>
    <p:sldId id="394" r:id="rId10"/>
    <p:sldId id="361" r:id="rId11"/>
    <p:sldId id="362" r:id="rId12"/>
    <p:sldId id="357" r:id="rId13"/>
    <p:sldId id="366" r:id="rId14"/>
    <p:sldId id="387" r:id="rId15"/>
    <p:sldId id="367" r:id="rId16"/>
    <p:sldId id="359" r:id="rId17"/>
    <p:sldId id="360" r:id="rId18"/>
    <p:sldId id="364" r:id="rId19"/>
    <p:sldId id="376" r:id="rId20"/>
    <p:sldId id="393" r:id="rId21"/>
    <p:sldId id="381" r:id="rId22"/>
    <p:sldId id="380" r:id="rId23"/>
    <p:sldId id="391" r:id="rId24"/>
    <p:sldId id="363" r:id="rId25"/>
    <p:sldId id="370" r:id="rId26"/>
    <p:sldId id="396" r:id="rId27"/>
    <p:sldId id="347" r:id="rId28"/>
    <p:sldId id="397" r:id="rId29"/>
    <p:sldId id="379" r:id="rId30"/>
    <p:sldId id="404" r:id="rId31"/>
    <p:sldId id="406" r:id="rId32"/>
    <p:sldId id="405" r:id="rId33"/>
    <p:sldId id="407" r:id="rId34"/>
    <p:sldId id="408" r:id="rId35"/>
    <p:sldId id="365" r:id="rId36"/>
    <p:sldId id="399" r:id="rId37"/>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charset="0"/>
        <a:ea typeface="+mn-ea"/>
        <a:cs typeface="+mn-cs"/>
      </a:defRPr>
    </a:lvl5pPr>
    <a:lvl6pPr marL="2286000" algn="l" defTabSz="914400" rtl="0" eaLnBrk="1" latinLnBrk="0" hangingPunct="1">
      <a:defRPr kern="1200">
        <a:solidFill>
          <a:schemeClr val="tx1"/>
        </a:solidFill>
        <a:latin typeface="Corbel" charset="0"/>
        <a:ea typeface="+mn-ea"/>
        <a:cs typeface="+mn-cs"/>
      </a:defRPr>
    </a:lvl6pPr>
    <a:lvl7pPr marL="2743200" algn="l" defTabSz="914400" rtl="0" eaLnBrk="1" latinLnBrk="0" hangingPunct="1">
      <a:defRPr kern="1200">
        <a:solidFill>
          <a:schemeClr val="tx1"/>
        </a:solidFill>
        <a:latin typeface="Corbel" charset="0"/>
        <a:ea typeface="+mn-ea"/>
        <a:cs typeface="+mn-cs"/>
      </a:defRPr>
    </a:lvl7pPr>
    <a:lvl8pPr marL="3200400" algn="l" defTabSz="914400" rtl="0" eaLnBrk="1" latinLnBrk="0" hangingPunct="1">
      <a:defRPr kern="1200">
        <a:solidFill>
          <a:schemeClr val="tx1"/>
        </a:solidFill>
        <a:latin typeface="Corbel" charset="0"/>
        <a:ea typeface="+mn-ea"/>
        <a:cs typeface="+mn-cs"/>
      </a:defRPr>
    </a:lvl8pPr>
    <a:lvl9pPr marL="3657600" algn="l" defTabSz="914400" rtl="0" eaLnBrk="1" latinLnBrk="0" hangingPunct="1">
      <a:defRPr kern="1200">
        <a:solidFill>
          <a:schemeClr val="tx1"/>
        </a:solidFill>
        <a:latin typeface="Corbel" charset="0"/>
        <a:ea typeface="+mn-ea"/>
        <a:cs typeface="+mn-cs"/>
      </a:defRPr>
    </a:lvl9pPr>
  </p:defaultTextStyle>
  <p:extLst>
    <p:ext uri="{521415D9-36F7-43E2-AB2F-B90AF26B5E84}">
      <p14:sectionLst xmlns:p14="http://schemas.microsoft.com/office/powerpoint/2010/main">
        <p14:section name="Titles &amp; Sections" id="{CDD5505B-30F7-8F42-8EBD-A9485DB2B48F}">
          <p14:sldIdLst>
            <p14:sldId id="323"/>
            <p14:sldId id="398"/>
            <p14:sldId id="266"/>
            <p14:sldId id="402"/>
            <p14:sldId id="354"/>
            <p14:sldId id="372"/>
            <p14:sldId id="409"/>
            <p14:sldId id="371"/>
            <p14:sldId id="394"/>
            <p14:sldId id="361"/>
            <p14:sldId id="362"/>
            <p14:sldId id="357"/>
            <p14:sldId id="366"/>
            <p14:sldId id="387"/>
            <p14:sldId id="367"/>
            <p14:sldId id="359"/>
            <p14:sldId id="360"/>
            <p14:sldId id="364"/>
            <p14:sldId id="376"/>
            <p14:sldId id="393"/>
            <p14:sldId id="381"/>
            <p14:sldId id="380"/>
            <p14:sldId id="391"/>
            <p14:sldId id="363"/>
            <p14:sldId id="370"/>
            <p14:sldId id="396"/>
            <p14:sldId id="347"/>
            <p14:sldId id="397"/>
            <p14:sldId id="379"/>
            <p14:sldId id="404"/>
            <p14:sldId id="406"/>
            <p14:sldId id="405"/>
            <p14:sldId id="407"/>
            <p14:sldId id="408"/>
            <p14:sldId id="365"/>
            <p14:sldId id="399"/>
          </p14:sldIdLst>
        </p14:section>
        <p14:section name="Simple Slides" id="{4E35C17B-A2F1-D743-BF48-FE26CA9FD6BB}">
          <p14:sldIdLst/>
        </p14:section>
        <p14:section name="Content Blocks" id="{EEE3060F-338C-BB47-85D0-025604D3AB95}">
          <p14:sldIdLst/>
        </p14:section>
        <p14:section name="Samples (Delete)" id="{DD40AB37-522E-734C-AB49-8119DFDF91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C2C3"/>
    <a:srgbClr val="F6F5F7"/>
    <a:srgbClr val="FEFF02"/>
    <a:srgbClr val="C4F2A8"/>
    <a:srgbClr val="6CC833"/>
    <a:srgbClr val="A3EB75"/>
    <a:srgbClr val="E4F9D9"/>
    <a:srgbClr val="D2E8CB"/>
    <a:srgbClr val="72C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7" autoAdjust="0"/>
    <p:restoredTop sz="75901" autoAdjust="0"/>
  </p:normalViewPr>
  <p:slideViewPr>
    <p:cSldViewPr snapToGrid="0">
      <p:cViewPr>
        <p:scale>
          <a:sx n="100" d="100"/>
          <a:sy n="100" d="100"/>
        </p:scale>
        <p:origin x="1192" y="10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916EFD6-5FA8-3748-8572-C79252181374}" type="datetimeFigureOut">
              <a:rPr lang="en-US"/>
              <a:pPr>
                <a:defRPr/>
              </a:pPr>
              <a:t>9/19/18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2D2E85-7F8F-B644-9373-638B7206C5E5}" type="slidenum">
              <a:rPr lang="en-US"/>
              <a:pPr>
                <a:defRPr/>
              </a:pPr>
              <a:t>‹#›</a:t>
            </a:fld>
            <a:endParaRPr lang="en-US"/>
          </a:p>
        </p:txBody>
      </p:sp>
    </p:spTree>
    <p:extLst>
      <p:ext uri="{BB962C8B-B14F-4D97-AF65-F5344CB8AC3E}">
        <p14:creationId xmlns:p14="http://schemas.microsoft.com/office/powerpoint/2010/main" val="790994723"/>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a:t>
            </a:r>
            <a:r>
              <a:rPr lang="en-US" baseline="0" dirty="0" smtClean="0"/>
              <a:t>slide</a:t>
            </a:r>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a:t>
            </a:fld>
            <a:endParaRPr lang="en-US"/>
          </a:p>
        </p:txBody>
      </p:sp>
    </p:spTree>
    <p:extLst>
      <p:ext uri="{BB962C8B-B14F-4D97-AF65-F5344CB8AC3E}">
        <p14:creationId xmlns:p14="http://schemas.microsoft.com/office/powerpoint/2010/main" val="10837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less</a:t>
            </a:r>
            <a:r>
              <a:rPr lang="en-US" baseline="0" dirty="0" smtClean="0"/>
              <a:t> bugs and happy engineers =</a:t>
            </a:r>
            <a:r>
              <a:rPr lang="en-US" baseline="0" dirty="0" smtClean="0">
                <a:sym typeface="Wingdings"/>
              </a:rPr>
              <a:t> attract top talent</a:t>
            </a:r>
            <a:endParaRPr lang="en-US" dirty="0" smtClean="0"/>
          </a:p>
          <a:p>
            <a:endParaRPr lang="en-US" dirty="0" smtClean="0"/>
          </a:p>
          <a:p>
            <a:r>
              <a:rPr lang="en-US" dirty="0" smtClean="0"/>
              <a:t>Less bugs = happy engineers</a:t>
            </a:r>
          </a:p>
          <a:p>
            <a:r>
              <a:rPr lang="en-US" dirty="0" smtClean="0"/>
              <a:t>Better tech</a:t>
            </a:r>
            <a:r>
              <a:rPr lang="en-US" baseline="0" dirty="0" smtClean="0"/>
              <a:t> = more fruitful environment</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13</a:t>
            </a:fld>
            <a:endParaRPr lang="en-US"/>
          </a:p>
        </p:txBody>
      </p:sp>
    </p:spTree>
    <p:extLst>
      <p:ext uri="{BB962C8B-B14F-4D97-AF65-F5344CB8AC3E}">
        <p14:creationId xmlns:p14="http://schemas.microsoft.com/office/powerpoint/2010/main" val="102120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14</a:t>
            </a:fld>
            <a:endParaRPr lang="en-US"/>
          </a:p>
        </p:txBody>
      </p:sp>
    </p:spTree>
    <p:extLst>
      <p:ext uri="{BB962C8B-B14F-4D97-AF65-F5344CB8AC3E}">
        <p14:creationId xmlns:p14="http://schemas.microsoft.com/office/powerpoint/2010/main" val="8032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I</a:t>
            </a:r>
            <a:r>
              <a:rPr lang="en-US" baseline="0" dirty="0" smtClean="0"/>
              <a:t> think about this as three steps to success </a:t>
            </a:r>
            <a:r>
              <a:rPr lang="en-US" baseline="0" dirty="0" smtClean="0">
                <a:sym typeface="Wingdings"/>
              </a:rPr>
              <a:t>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sym typeface="Wingdings"/>
              </a:rPr>
              <a:t>Here is a break down of a few things you can do to get a better idea of your problem and to be more persuasive in communicating with your boss. Again by taking on their perspect</a:t>
            </a:r>
            <a:r>
              <a:rPr lang="en-US" b="1" baseline="0" dirty="0" smtClean="0">
                <a:sym typeface="Wingdings"/>
              </a:rPr>
              <a:t>i</a:t>
            </a:r>
            <a:r>
              <a:rPr lang="en-US" b="0" baseline="0" dirty="0" smtClean="0">
                <a:sym typeface="Wingdings"/>
              </a:rPr>
              <a:t>ve</a:t>
            </a:r>
            <a:r>
              <a:rPr lang="en-US" b="1" baseline="0" dirty="0" smtClean="0">
                <a:sym typeface="Wingdings"/>
              </a:rPr>
              <a:t>.</a:t>
            </a:r>
            <a:r>
              <a:rPr lang="en-US" baseline="0" dirty="0" smtClean="0">
                <a:sym typeface="Wingdings"/>
              </a:rPr>
              <a:t/>
            </a:r>
            <a:br>
              <a:rPr lang="en-US" baseline="0" dirty="0" smtClean="0">
                <a:sym typeface="Wingdings"/>
              </a:rPr>
            </a:b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What’s </a:t>
            </a:r>
            <a:r>
              <a:rPr lang="en-US" dirty="0" smtClean="0"/>
              <a:t>wrong with the app?</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can the problem be measured?</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does this help the company accomplish its goals?</a:t>
            </a: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15</a:t>
            </a:fld>
            <a:endParaRPr lang="en-US"/>
          </a:p>
        </p:txBody>
      </p:sp>
    </p:spTree>
    <p:extLst>
      <p:ext uri="{BB962C8B-B14F-4D97-AF65-F5344CB8AC3E}">
        <p14:creationId xmlns:p14="http://schemas.microsoft.com/office/powerpoint/2010/main" val="32667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Too tightly coupled </a:t>
            </a:r>
          </a:p>
          <a:p>
            <a:pPr lvl="1"/>
            <a:r>
              <a:rPr lang="en-US" dirty="0" smtClean="0"/>
              <a:t>Everything is always breaking</a:t>
            </a:r>
          </a:p>
          <a:p>
            <a:pPr lvl="1"/>
            <a:r>
              <a:rPr lang="en-US" dirty="0" smtClean="0"/>
              <a:t>Hard to isolate bugs</a:t>
            </a:r>
          </a:p>
          <a:p>
            <a:pPr lvl="1"/>
            <a:r>
              <a:rPr lang="en-US" dirty="0" smtClean="0"/>
              <a:t>Complexity is off the charts</a:t>
            </a:r>
          </a:p>
          <a:p>
            <a:r>
              <a:rPr lang="en-US" dirty="0" smtClean="0"/>
              <a:t>Can’t scale</a:t>
            </a:r>
          </a:p>
          <a:p>
            <a:pPr lvl="1"/>
            <a:r>
              <a:rPr lang="en-US" dirty="0" smtClean="0"/>
              <a:t>Has too many dependencies</a:t>
            </a:r>
          </a:p>
          <a:p>
            <a:pPr lvl="1"/>
            <a:r>
              <a:rPr lang="en-US" dirty="0" smtClean="0"/>
              <a:t>Needs too much hardware</a:t>
            </a:r>
          </a:p>
          <a:p>
            <a:r>
              <a:rPr lang="en-US" dirty="0" smtClean="0"/>
              <a:t>Old tech</a:t>
            </a:r>
          </a:p>
          <a:p>
            <a:pPr lvl="1"/>
            <a:r>
              <a:rPr lang="en-US" dirty="0" smtClean="0"/>
              <a:t>Can’t keep a quality dev team</a:t>
            </a:r>
          </a:p>
          <a:p>
            <a:pPr lvl="1"/>
            <a:r>
              <a:rPr lang="en-US" dirty="0" smtClean="0"/>
              <a:t>Can’t ensure security</a:t>
            </a:r>
          </a:p>
          <a:p>
            <a:pPr lvl="1"/>
            <a:r>
              <a:rPr lang="en-US" dirty="0" smtClean="0"/>
              <a:t>Harder to integrate new tech</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16</a:t>
            </a:fld>
            <a:endParaRPr lang="en-US"/>
          </a:p>
        </p:txBody>
      </p:sp>
    </p:spTree>
    <p:extLst>
      <p:ext uri="{BB962C8B-B14F-4D97-AF65-F5344CB8AC3E}">
        <p14:creationId xmlns:p14="http://schemas.microsoft.com/office/powerpoint/2010/main" val="126058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Quantify</a:t>
            </a:r>
            <a:r>
              <a:rPr lang="en-US" baseline="0" dirty="0" smtClean="0"/>
              <a:t> that gut feeling</a:t>
            </a:r>
          </a:p>
          <a:p>
            <a:r>
              <a:rPr lang="en-US" baseline="0" dirty="0" smtClean="0"/>
              <a:t>Often leads to more discovery</a:t>
            </a:r>
          </a:p>
          <a:p>
            <a:r>
              <a:rPr lang="en-US" baseline="0" dirty="0" smtClean="0"/>
              <a:t>Bench marks for comparing to when you actually take on the rewrite</a:t>
            </a:r>
            <a:endParaRPr lang="en-US" dirty="0" smtClean="0"/>
          </a:p>
          <a:p>
            <a:endParaRPr lang="en-US" dirty="0" smtClean="0"/>
          </a:p>
          <a:p>
            <a:r>
              <a:rPr lang="en-US" dirty="0" smtClean="0"/>
              <a:t>Performance Tests</a:t>
            </a:r>
          </a:p>
          <a:p>
            <a:pPr lvl="1"/>
            <a:r>
              <a:rPr lang="en-US" dirty="0" smtClean="0"/>
              <a:t>Is their a single bottle neck? Or several?</a:t>
            </a:r>
          </a:p>
          <a:p>
            <a:pPr lvl="1"/>
            <a:r>
              <a:rPr lang="en-US" dirty="0" smtClean="0"/>
              <a:t>Load testing end to end</a:t>
            </a:r>
          </a:p>
          <a:p>
            <a:r>
              <a:rPr lang="en-US" dirty="0" smtClean="0"/>
              <a:t>Hosting Costs</a:t>
            </a:r>
          </a:p>
          <a:p>
            <a:pPr lvl="1"/>
            <a:r>
              <a:rPr lang="en-US" dirty="0" smtClean="0"/>
              <a:t>Infrastructure</a:t>
            </a:r>
          </a:p>
          <a:p>
            <a:pPr lvl="1"/>
            <a:r>
              <a:rPr lang="en-US" dirty="0" smtClean="0"/>
              <a:t>Data storage</a:t>
            </a:r>
          </a:p>
          <a:p>
            <a:pPr lvl="1"/>
            <a:r>
              <a:rPr lang="en-US" dirty="0" smtClean="0"/>
              <a:t>Third party solutions (or lack of)</a:t>
            </a:r>
          </a:p>
          <a:p>
            <a:r>
              <a:rPr lang="en-US" dirty="0" smtClean="0"/>
              <a:t>Bug Tracking (Jira, Trello, Pivotal Tracker, </a:t>
            </a:r>
            <a:r>
              <a:rPr lang="en-US" dirty="0" err="1" smtClean="0"/>
              <a:t>etc</a:t>
            </a:r>
            <a:r>
              <a:rPr lang="en-US" dirty="0" smtClean="0"/>
              <a:t>)</a:t>
            </a:r>
          </a:p>
          <a:p>
            <a:pPr lvl="1"/>
            <a:r>
              <a:rPr lang="en-US" dirty="0" smtClean="0"/>
              <a:t>How many bugs?</a:t>
            </a:r>
          </a:p>
          <a:p>
            <a:pPr lvl="1"/>
            <a:r>
              <a:rPr lang="en-US" dirty="0" smtClean="0"/>
              <a:t>How long do they take to fix?</a:t>
            </a:r>
          </a:p>
          <a:p>
            <a:pPr lvl="1"/>
            <a:r>
              <a:rPr lang="en-US" dirty="0" smtClean="0"/>
              <a:t>How long do new features take?</a:t>
            </a:r>
          </a:p>
          <a:p>
            <a:r>
              <a:rPr lang="en-US" dirty="0" smtClean="0"/>
              <a:t>Outage and Response</a:t>
            </a:r>
          </a:p>
          <a:p>
            <a:r>
              <a:rPr lang="en-US" dirty="0" smtClean="0"/>
              <a:t>	MTBF - mean time between failure</a:t>
            </a:r>
          </a:p>
          <a:p>
            <a:r>
              <a:rPr lang="en-US" dirty="0" smtClean="0"/>
              <a:t>	MTTR </a:t>
            </a:r>
            <a:r>
              <a:rPr lang="mr-IN" dirty="0" smtClean="0"/>
              <a:t>–</a:t>
            </a:r>
            <a:r>
              <a:rPr lang="en-US" dirty="0" smtClean="0"/>
              <a:t> meant time to resolve</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	Outage tools, escalation, on-call tools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17</a:t>
            </a:fld>
            <a:endParaRPr lang="en-US"/>
          </a:p>
        </p:txBody>
      </p:sp>
    </p:spTree>
    <p:extLst>
      <p:ext uri="{BB962C8B-B14F-4D97-AF65-F5344CB8AC3E}">
        <p14:creationId xmlns:p14="http://schemas.microsoft.com/office/powerpoint/2010/main" val="109001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a:t>
            </a:r>
            <a:r>
              <a:rPr lang="en-US" baseline="0" dirty="0" smtClean="0"/>
              <a:t> these perspectives, while coming from different angles, have the common goal of creating value for the company. Each group might arrive at value very differently.</a:t>
            </a:r>
          </a:p>
          <a:p>
            <a:endParaRPr lang="en-US" baseline="0" dirty="0" smtClean="0"/>
          </a:p>
          <a:p>
            <a:r>
              <a:rPr lang="en-US" baseline="0" dirty="0" smtClean="0"/>
              <a:t>These goals can’t all be achieved at the same time, That is the chess game of software development.</a:t>
            </a:r>
          </a:p>
          <a:p>
            <a:endParaRPr lang="en-US" baseline="0" dirty="0" smtClean="0"/>
          </a:p>
          <a:p>
            <a:r>
              <a:rPr lang="en-US" baseline="0" dirty="0" smtClean="0"/>
              <a:t>How do you help the company accomplish its goals?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18</a:t>
            </a:fld>
            <a:endParaRPr lang="en-US"/>
          </a:p>
        </p:txBody>
      </p:sp>
    </p:spTree>
    <p:extLst>
      <p:ext uri="{BB962C8B-B14F-4D97-AF65-F5344CB8AC3E}">
        <p14:creationId xmlns:p14="http://schemas.microsoft.com/office/powerpoint/2010/main" val="201852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managers/stakeholders perspect</a:t>
            </a:r>
            <a:r>
              <a:rPr lang="en-US" b="0" dirty="0" smtClean="0"/>
              <a:t>ive</a:t>
            </a:r>
            <a:endParaRPr lang="en-US" b="0"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19</a:t>
            </a:fld>
            <a:endParaRPr lang="en-US"/>
          </a:p>
        </p:txBody>
      </p:sp>
    </p:spTree>
    <p:extLst>
      <p:ext uri="{BB962C8B-B14F-4D97-AF65-F5344CB8AC3E}">
        <p14:creationId xmlns:p14="http://schemas.microsoft.com/office/powerpoint/2010/main" val="80062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20</a:t>
            </a:fld>
            <a:endParaRPr lang="en-US"/>
          </a:p>
        </p:txBody>
      </p:sp>
    </p:spTree>
    <p:extLst>
      <p:ext uri="{BB962C8B-B14F-4D97-AF65-F5344CB8AC3E}">
        <p14:creationId xmlns:p14="http://schemas.microsoft.com/office/powerpoint/2010/main" val="14357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21</a:t>
            </a:fld>
            <a:endParaRPr lang="en-US"/>
          </a:p>
        </p:txBody>
      </p:sp>
    </p:spTree>
    <p:extLst>
      <p:ext uri="{BB962C8B-B14F-4D97-AF65-F5344CB8AC3E}">
        <p14:creationId xmlns:p14="http://schemas.microsoft.com/office/powerpoint/2010/main" val="67737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22</a:t>
            </a:fld>
            <a:endParaRPr lang="en-US"/>
          </a:p>
        </p:txBody>
      </p:sp>
    </p:spTree>
    <p:extLst>
      <p:ext uri="{BB962C8B-B14F-4D97-AF65-F5344CB8AC3E}">
        <p14:creationId xmlns:p14="http://schemas.microsoft.com/office/powerpoint/2010/main" val="89375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tx1">
                    <a:alpha val="32000"/>
                  </a:schemeClr>
                </a:solidFill>
              </a:rPr>
              <a:t>Tendril delivers personalized energy experiences for consumers around the world.</a:t>
            </a:r>
            <a:endParaRPr lang="en-US" sz="1200" dirty="0" smtClean="0">
              <a:solidFill>
                <a:schemeClr val="tx1">
                  <a:alpha val="32000"/>
                </a:schemeClr>
              </a:solidFill>
              <a:latin typeface="Roboto Light" charset="0"/>
              <a:ea typeface="Roboto Light" charset="0"/>
              <a:cs typeface="Roboto Light" charset="0"/>
            </a:endParaRP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a:t>
            </a:fld>
            <a:endParaRPr lang="en-US"/>
          </a:p>
        </p:txBody>
      </p:sp>
    </p:spTree>
    <p:extLst>
      <p:ext uri="{BB962C8B-B14F-4D97-AF65-F5344CB8AC3E}">
        <p14:creationId xmlns:p14="http://schemas.microsoft.com/office/powerpoint/2010/main" val="82375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23</a:t>
            </a:fld>
            <a:endParaRPr lang="en-US"/>
          </a:p>
        </p:txBody>
      </p:sp>
    </p:spTree>
    <p:extLst>
      <p:ext uri="{BB962C8B-B14F-4D97-AF65-F5344CB8AC3E}">
        <p14:creationId xmlns:p14="http://schemas.microsoft.com/office/powerpoint/2010/main" val="88972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Behind compensation and benefits </a:t>
            </a:r>
            <a:r>
              <a:rPr lang="mr-IN" dirty="0" smtClean="0"/>
              <a:t>…</a:t>
            </a:r>
            <a:r>
              <a:rPr lang="en-US" dirty="0" smtClean="0"/>
              <a:t> tech</a:t>
            </a:r>
            <a:r>
              <a:rPr lang="en-US" baseline="0" dirty="0" smtClean="0"/>
              <a:t> is the top priority for job seekers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24</a:t>
            </a:fld>
            <a:endParaRPr lang="en-US"/>
          </a:p>
        </p:txBody>
      </p:sp>
    </p:spTree>
    <p:extLst>
      <p:ext uri="{BB962C8B-B14F-4D97-AF65-F5344CB8AC3E}">
        <p14:creationId xmlns:p14="http://schemas.microsoft.com/office/powerpoint/2010/main" val="211768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Rewrites are a huge </a:t>
            </a:r>
            <a:r>
              <a:rPr lang="en-US" dirty="0" smtClean="0"/>
              <a:t>decision</a:t>
            </a:r>
            <a:endParaRPr lang="en-US" dirty="0" smtClean="0"/>
          </a:p>
          <a:p>
            <a:r>
              <a:rPr lang="en-US" dirty="0" smtClean="0"/>
              <a:t>They should generally be avoided in favor of </a:t>
            </a:r>
          </a:p>
          <a:p>
            <a:pPr lvl="1"/>
            <a:r>
              <a:rPr lang="en-US" dirty="0" smtClean="0"/>
              <a:t>Refactoring</a:t>
            </a:r>
          </a:p>
          <a:p>
            <a:pPr lvl="1"/>
            <a:r>
              <a:rPr lang="en-US" dirty="0" smtClean="0"/>
              <a:t>Isolating functionality one micro service at a time</a:t>
            </a:r>
          </a:p>
          <a:p>
            <a:pPr lvl="1"/>
            <a:r>
              <a:rPr lang="en-US" dirty="0" smtClean="0"/>
              <a:t>Creating a path forward for modularity</a:t>
            </a:r>
          </a:p>
          <a:p>
            <a:r>
              <a:rPr lang="en-US" dirty="0" smtClean="0"/>
              <a:t>When they are necessary</a:t>
            </a:r>
          </a:p>
          <a:p>
            <a:pPr lvl="1"/>
            <a:r>
              <a:rPr lang="en-US" dirty="0" smtClean="0"/>
              <a:t>Have a plan to maintain existing app(s)</a:t>
            </a:r>
          </a:p>
          <a:p>
            <a:pPr lvl="1"/>
            <a:r>
              <a:rPr lang="en-US" dirty="0" smtClean="0"/>
              <a:t>Deliver value as soon as possible</a:t>
            </a:r>
          </a:p>
          <a:p>
            <a:pPr lvl="1"/>
            <a:r>
              <a:rPr lang="en-US" dirty="0" smtClean="0"/>
              <a:t>Incremental Changes</a:t>
            </a:r>
          </a:p>
          <a:p>
            <a:pPr lvl="1"/>
            <a:r>
              <a:rPr lang="en-US" dirty="0" smtClean="0"/>
              <a:t>Make sure you have customer buy-in</a:t>
            </a:r>
          </a:p>
          <a:p>
            <a:endParaRPr lang="en-US" dirty="0" smtClean="0"/>
          </a:p>
          <a:p>
            <a:endParaRPr lang="en-US" dirty="0" smtClean="0"/>
          </a:p>
          <a:p>
            <a:endParaRPr lang="en-US" dirty="0" smtClean="0"/>
          </a:p>
          <a:p>
            <a:endParaRPr lang="en-US" dirty="0" smtClean="0"/>
          </a:p>
          <a:p>
            <a:r>
              <a:rPr lang="en-US" dirty="0" smtClean="0"/>
              <a:t>At all costs???</a:t>
            </a:r>
          </a:p>
          <a:p>
            <a:endParaRPr lang="en-US" dirty="0" smtClean="0"/>
          </a:p>
          <a:p>
            <a:r>
              <a:rPr lang="en-US" dirty="0" smtClean="0"/>
              <a:t>Write you applications in a way that rewriting is less impactful...</a:t>
            </a:r>
          </a:p>
          <a:p>
            <a:r>
              <a:rPr lang="en-US" dirty="0" smtClean="0"/>
              <a:t>Good</a:t>
            </a:r>
            <a:r>
              <a:rPr lang="en-US" baseline="0" dirty="0" smtClean="0"/>
              <a:t> test coverage??</a:t>
            </a:r>
          </a:p>
          <a:p>
            <a:endParaRPr lang="en-US" baseline="0" dirty="0" smtClean="0"/>
          </a:p>
          <a:p>
            <a:r>
              <a:rPr lang="en-US" baseline="0" dirty="0" smtClean="0"/>
              <a:t>Simple services...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25</a:t>
            </a:fld>
            <a:endParaRPr lang="en-US"/>
          </a:p>
        </p:txBody>
      </p:sp>
    </p:spTree>
    <p:extLst>
      <p:ext uri="{BB962C8B-B14F-4D97-AF65-F5344CB8AC3E}">
        <p14:creationId xmlns:p14="http://schemas.microsoft.com/office/powerpoint/2010/main" val="157777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26</a:t>
            </a:fld>
            <a:endParaRPr lang="en-US"/>
          </a:p>
        </p:txBody>
      </p:sp>
    </p:spTree>
    <p:extLst>
      <p:ext uri="{BB962C8B-B14F-4D97-AF65-F5344CB8AC3E}">
        <p14:creationId xmlns:p14="http://schemas.microsoft.com/office/powerpoint/2010/main" val="100747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from others paths, and beware.</a:t>
            </a:r>
            <a:endParaRPr lang="en-US" dirty="0" smtClean="0"/>
          </a:p>
          <a:p>
            <a:endParaRPr lang="en-US" dirty="0" smtClean="0"/>
          </a:p>
          <a:p>
            <a:r>
              <a:rPr lang="en-US" dirty="0" smtClean="0"/>
              <a:t>Netscape:</a:t>
            </a:r>
          </a:p>
          <a:p>
            <a:endParaRPr lang="en-US" dirty="0" smtClean="0"/>
          </a:p>
          <a:p>
            <a:r>
              <a:rPr lang="en-US" dirty="0" smtClean="0"/>
              <a:t>3 years to rewrite from scratch, </a:t>
            </a:r>
            <a:r>
              <a:rPr lang="en-US" baseline="0" dirty="0" smtClean="0"/>
              <a:t>minimal features, </a:t>
            </a:r>
            <a:r>
              <a:rPr lang="en-US" dirty="0" smtClean="0"/>
              <a:t>poorly</a:t>
            </a:r>
            <a:r>
              <a:rPr lang="en-US" baseline="0" dirty="0" smtClean="0"/>
              <a:t> tested, rushed the release released buggy code </a:t>
            </a:r>
          </a:p>
          <a:p>
            <a:r>
              <a:rPr lang="en-US" baseline="0" dirty="0" smtClean="0"/>
              <a:t>Major strategic failure</a:t>
            </a:r>
          </a:p>
          <a:p>
            <a:endParaRPr lang="en-US" baseline="0" dirty="0" smtClean="0"/>
          </a:p>
          <a:p>
            <a:r>
              <a:rPr lang="en-US" baseline="0" dirty="0" smtClean="0"/>
              <a:t>Twitter:</a:t>
            </a:r>
          </a:p>
          <a:p>
            <a:endParaRPr lang="en-US" baseline="0" dirty="0" smtClean="0"/>
          </a:p>
          <a:p>
            <a:r>
              <a:rPr lang="en-US" baseline="0" dirty="0" smtClean="0"/>
              <a:t>Backend rewrite to Java/Scala </a:t>
            </a:r>
            <a:r>
              <a:rPr lang="mr-IN" baseline="0" dirty="0" smtClean="0"/>
              <a:t>–</a:t>
            </a:r>
            <a:r>
              <a:rPr lang="en-US" baseline="0" dirty="0" smtClean="0"/>
              <a:t> incremental changes, but deep and thorough, almost no rails left on the backend</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27</a:t>
            </a:fld>
            <a:endParaRPr lang="en-US"/>
          </a:p>
        </p:txBody>
      </p:sp>
    </p:spTree>
    <p:extLst>
      <p:ext uri="{BB962C8B-B14F-4D97-AF65-F5344CB8AC3E}">
        <p14:creationId xmlns:p14="http://schemas.microsoft.com/office/powerpoint/2010/main" val="179964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28</a:t>
            </a:fld>
            <a:endParaRPr lang="en-US"/>
          </a:p>
        </p:txBody>
      </p:sp>
    </p:spTree>
    <p:extLst>
      <p:ext uri="{BB962C8B-B14F-4D97-AF65-F5344CB8AC3E}">
        <p14:creationId xmlns:p14="http://schemas.microsoft.com/office/powerpoint/2010/main" val="23128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29</a:t>
            </a:fld>
            <a:endParaRPr lang="en-US"/>
          </a:p>
        </p:txBody>
      </p:sp>
    </p:spTree>
    <p:extLst>
      <p:ext uri="{BB962C8B-B14F-4D97-AF65-F5344CB8AC3E}">
        <p14:creationId xmlns:p14="http://schemas.microsoft.com/office/powerpoint/2010/main" val="11933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30</a:t>
            </a:fld>
            <a:endParaRPr lang="en-US"/>
          </a:p>
        </p:txBody>
      </p:sp>
    </p:spTree>
    <p:extLst>
      <p:ext uri="{BB962C8B-B14F-4D97-AF65-F5344CB8AC3E}">
        <p14:creationId xmlns:p14="http://schemas.microsoft.com/office/powerpoint/2010/main" val="52193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31</a:t>
            </a:fld>
            <a:endParaRPr lang="en-US"/>
          </a:p>
        </p:txBody>
      </p:sp>
    </p:spTree>
    <p:extLst>
      <p:ext uri="{BB962C8B-B14F-4D97-AF65-F5344CB8AC3E}">
        <p14:creationId xmlns:p14="http://schemas.microsoft.com/office/powerpoint/2010/main" val="137719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32</a:t>
            </a:fld>
            <a:endParaRPr lang="en-US"/>
          </a:p>
        </p:txBody>
      </p:sp>
    </p:spTree>
    <p:extLst>
      <p:ext uri="{BB962C8B-B14F-4D97-AF65-F5344CB8AC3E}">
        <p14:creationId xmlns:p14="http://schemas.microsoft.com/office/powerpoint/2010/main" val="716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We </a:t>
            </a:r>
            <a:r>
              <a:rPr lang="en-US" dirty="0" smtClean="0"/>
              <a:t>probably have some managers in the room, we probably have some engineers </a:t>
            </a:r>
            <a:r>
              <a:rPr lang="mr-IN" dirty="0" smtClean="0"/>
              <a:t>…</a:t>
            </a:r>
            <a:r>
              <a:rPr lang="en-US" dirty="0" smtClean="0"/>
              <a:t> and we </a:t>
            </a:r>
            <a:r>
              <a:rPr lang="en-US" dirty="0" smtClean="0"/>
              <a:t>almost</a:t>
            </a:r>
            <a:r>
              <a:rPr lang="en-US" baseline="0" dirty="0" smtClean="0"/>
              <a:t> certainly </a:t>
            </a:r>
            <a:r>
              <a:rPr lang="en-US" dirty="0" smtClean="0"/>
              <a:t>have </a:t>
            </a:r>
            <a:r>
              <a:rPr lang="en-US" dirty="0" smtClean="0"/>
              <a:t>some tech debt in our</a:t>
            </a:r>
            <a:r>
              <a:rPr lang="en-US" baseline="0" dirty="0" smtClean="0"/>
              <a:t> lives</a:t>
            </a:r>
            <a:br>
              <a:rPr lang="en-US" baseline="0" dirty="0" smtClean="0"/>
            </a:br>
            <a:endParaRPr lang="en-US" baseline="0" dirty="0" smtClean="0"/>
          </a:p>
          <a:p>
            <a:r>
              <a:rPr lang="en-US" baseline="0" dirty="0" smtClean="0"/>
              <a:t>This talk is about the conversation between engineer and manager as they work through a </a:t>
            </a:r>
            <a:r>
              <a:rPr lang="en-US" b="0" u="none" baseline="0" dirty="0" smtClean="0"/>
              <a:t>problematic application </a:t>
            </a:r>
            <a:r>
              <a:rPr lang="en-US" baseline="0" dirty="0" smtClean="0"/>
              <a:t>in an effort to achieve their companies greater goals, which usually end in making more money.</a:t>
            </a:r>
          </a:p>
          <a:p>
            <a:endParaRPr lang="en-US" baseline="0" dirty="0" smtClean="0"/>
          </a:p>
          <a:p>
            <a:r>
              <a:rPr lang="en-US" baseline="0" dirty="0" smtClean="0"/>
              <a:t>So if we agree that both the manager and engineer have the same end goal of creating value for the business, then we can start to look at each of their perspectives and how they might approach a broken application.</a:t>
            </a:r>
            <a:endParaRPr lang="en-US" baseline="0" dirty="0" smtClean="0"/>
          </a:p>
          <a:p>
            <a:endParaRPr lang="en-US" baseline="0" dirty="0" smtClean="0"/>
          </a:p>
          <a:p>
            <a:r>
              <a:rPr lang="en-US" baseline="0" dirty="0" smtClean="0"/>
              <a:t>What </a:t>
            </a:r>
            <a:r>
              <a:rPr lang="en-US" baseline="0" dirty="0" smtClean="0"/>
              <a:t>might be an engineers perspective on </a:t>
            </a:r>
            <a:r>
              <a:rPr lang="en-US" baseline="0" dirty="0" smtClean="0"/>
              <a:t> a problematic </a:t>
            </a:r>
            <a:r>
              <a:rPr lang="en-US" baseline="0" dirty="0" smtClean="0"/>
              <a:t>app?</a:t>
            </a:r>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4</a:t>
            </a:fld>
            <a:endParaRPr lang="en-US"/>
          </a:p>
        </p:txBody>
      </p:sp>
    </p:spTree>
    <p:extLst>
      <p:ext uri="{BB962C8B-B14F-4D97-AF65-F5344CB8AC3E}">
        <p14:creationId xmlns:p14="http://schemas.microsoft.com/office/powerpoint/2010/main" val="2023299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money or out of customer (missed the opportunity)</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33</a:t>
            </a:fld>
            <a:endParaRPr lang="en-US"/>
          </a:p>
        </p:txBody>
      </p:sp>
    </p:spTree>
    <p:extLst>
      <p:ext uri="{BB962C8B-B14F-4D97-AF65-F5344CB8AC3E}">
        <p14:creationId xmlns:p14="http://schemas.microsoft.com/office/powerpoint/2010/main" val="292912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34</a:t>
            </a:fld>
            <a:endParaRPr lang="en-US"/>
          </a:p>
        </p:txBody>
      </p:sp>
    </p:spTree>
    <p:extLst>
      <p:ext uri="{BB962C8B-B14F-4D97-AF65-F5344CB8AC3E}">
        <p14:creationId xmlns:p14="http://schemas.microsoft.com/office/powerpoint/2010/main" val="64342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trunk, foundation</a:t>
            </a:r>
          </a:p>
          <a:p>
            <a:r>
              <a:rPr lang="en-US" dirty="0" smtClean="0"/>
              <a:t>New growth</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35</a:t>
            </a:fld>
            <a:endParaRPr lang="en-US"/>
          </a:p>
        </p:txBody>
      </p:sp>
    </p:spTree>
    <p:extLst>
      <p:ext uri="{BB962C8B-B14F-4D97-AF65-F5344CB8AC3E}">
        <p14:creationId xmlns:p14="http://schemas.microsoft.com/office/powerpoint/2010/main" val="171071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slide</a:t>
            </a:r>
          </a:p>
          <a:p>
            <a:endParaRPr lang="en-US" baseline="0" dirty="0" smtClean="0"/>
          </a:p>
          <a:p>
            <a:r>
              <a:rPr lang="en-US" baseline="0" dirty="0" smtClean="0"/>
              <a:t>Possibly seed the option of ‘no rewrite’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36</a:t>
            </a:fld>
            <a:endParaRPr lang="en-US"/>
          </a:p>
        </p:txBody>
      </p:sp>
    </p:spTree>
    <p:extLst>
      <p:ext uri="{BB962C8B-B14F-4D97-AF65-F5344CB8AC3E}">
        <p14:creationId xmlns:p14="http://schemas.microsoft.com/office/powerpoint/2010/main" val="80378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engineer sees in the code what is the team back: tightly coupled code, poorly designed schemas, rocky </a:t>
            </a:r>
            <a:r>
              <a:rPr lang="en-US" b="0" baseline="0" dirty="0" smtClean="0"/>
              <a:t>architecture, etc.</a:t>
            </a:r>
          </a:p>
          <a:p>
            <a:endParaRPr lang="en-US" baseline="0" dirty="0" smtClean="0"/>
          </a:p>
          <a:p>
            <a:r>
              <a:rPr lang="en-US" baseline="0" dirty="0" smtClean="0"/>
              <a:t/>
            </a:r>
            <a:br>
              <a:rPr lang="en-US" baseline="0" dirty="0" smtClean="0"/>
            </a:br>
            <a:r>
              <a:rPr lang="en-US" baseline="0" dirty="0" smtClean="0"/>
              <a:t>So what is the manager’s response?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5</a:t>
            </a:fld>
            <a:endParaRPr lang="en-US"/>
          </a:p>
        </p:txBody>
      </p:sp>
    </p:spTree>
    <p:extLst>
      <p:ext uri="{BB962C8B-B14F-4D97-AF65-F5344CB8AC3E}">
        <p14:creationId xmlns:p14="http://schemas.microsoft.com/office/powerpoint/2010/main" val="102711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manager is looking at the big picture, maybe less optimistically than the engineer at the possible out comes of a rewrite. This person is not wading through code everyday and not constantly</a:t>
            </a:r>
            <a:r>
              <a:rPr lang="en-US" u="none" baseline="0" dirty="0" smtClean="0"/>
              <a:t> confronted the spaghetti  that is the application, but instead looking at the team goals and lining those up with available resources, prioritizing work. But that is not to say they do not share the goal of stability and velocity with the engineer.</a:t>
            </a:r>
          </a:p>
          <a:p>
            <a:endParaRPr lang="en-US" u="none" baseline="0" dirty="0" smtClean="0"/>
          </a:p>
          <a:p>
            <a:r>
              <a:rPr lang="en-US" u="none" baseline="0" dirty="0" smtClean="0"/>
              <a:t>Opportunity costs.</a:t>
            </a:r>
          </a:p>
          <a:p>
            <a:endParaRPr lang="en-US" u="none" baseline="0" dirty="0" smtClean="0"/>
          </a:p>
          <a:p>
            <a:endParaRPr lang="en-US" u="none"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6</a:t>
            </a:fld>
            <a:endParaRPr lang="en-US"/>
          </a:p>
        </p:txBody>
      </p:sp>
    </p:spTree>
    <p:extLst>
      <p:ext uri="{BB962C8B-B14F-4D97-AF65-F5344CB8AC3E}">
        <p14:creationId xmlns:p14="http://schemas.microsoft.com/office/powerpoint/2010/main" val="114493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question here</a:t>
            </a:r>
            <a:r>
              <a:rPr lang="en-US" sz="1200" b="0" kern="1200" baseline="0" dirty="0" smtClean="0">
                <a:solidFill>
                  <a:schemeClr val="tx1"/>
                </a:solidFill>
                <a:effectLst/>
                <a:latin typeface="+mn-lt"/>
                <a:ea typeface="+mn-ea"/>
                <a:cs typeface="+mn-cs"/>
              </a:rPr>
              <a:t> is: </a:t>
            </a:r>
            <a:br>
              <a:rPr lang="en-US" sz="1200" b="0" kern="1200" baseline="0" dirty="0" smtClean="0">
                <a:solidFill>
                  <a:schemeClr val="tx1"/>
                </a:solidFill>
                <a:effectLst/>
                <a:latin typeface="+mn-lt"/>
                <a:ea typeface="+mn-ea"/>
                <a:cs typeface="+mn-cs"/>
              </a:rPr>
            </a:br>
            <a:r>
              <a:rPr lang="en-US" sz="1200" b="0" kern="1200" baseline="0" dirty="0" smtClean="0">
                <a:solidFill>
                  <a:schemeClr val="tx1"/>
                </a:solidFill>
                <a:effectLst/>
                <a:latin typeface="+mn-lt"/>
                <a:ea typeface="+mn-ea"/>
                <a:cs typeface="+mn-cs"/>
              </a:rPr>
              <a:t/>
            </a:r>
            <a:br>
              <a:rPr lang="en-US" sz="1200" b="0" kern="1200" baseline="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When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does software become sufficiently costly to maintain that it is more economic to replace (rewrite) it than</a:t>
            </a:r>
          </a:p>
          <a:p>
            <a:r>
              <a:rPr lang="en-US" sz="1200" b="1" kern="1200" dirty="0" smtClean="0">
                <a:solidFill>
                  <a:schemeClr val="tx1"/>
                </a:solidFill>
                <a:effectLst/>
                <a:latin typeface="+mn-lt"/>
                <a:ea typeface="+mn-ea"/>
                <a:cs typeface="+mn-cs"/>
              </a:rPr>
              <a:t>to repair (maintain) it?</a:t>
            </a:r>
          </a:p>
          <a:p>
            <a:endParaRPr lang="en-US" dirty="0" smtClean="0"/>
          </a:p>
          <a:p>
            <a:r>
              <a:rPr lang="en-US" b="1" baseline="0" dirty="0" smtClean="0"/>
              <a:t>Define rewrite</a:t>
            </a:r>
            <a:r>
              <a:rPr lang="en-US" baseline="0" dirty="0" smtClean="0"/>
              <a:t>: create a new application from scratch. Old code is a guide, offers direction for requirements, but no code is used. It is a somewhat drastic measure. Asking this question indicates that the application is broken and needs a lot of help to get on track. </a:t>
            </a:r>
          </a:p>
          <a:p>
            <a:endParaRPr lang="en-US" baseline="0" dirty="0" smtClean="0"/>
          </a:p>
          <a:p>
            <a:r>
              <a:rPr lang="en-US" baseline="0" dirty="0" smtClean="0"/>
              <a:t>(Avoid the term refactor, stick to repair)</a:t>
            </a:r>
          </a:p>
          <a:p>
            <a:endParaRPr lang="en-US" baseline="0" dirty="0" smtClean="0"/>
          </a:p>
          <a:p>
            <a:r>
              <a:rPr lang="en-US" baseline="0" dirty="0" smtClean="0"/>
              <a:t>Lets </a:t>
            </a:r>
            <a:r>
              <a:rPr lang="en-US" baseline="0" dirty="0" smtClean="0"/>
              <a:t>understand this question from both perspectives, engineer </a:t>
            </a:r>
            <a:r>
              <a:rPr lang="en-US" baseline="0" dirty="0" smtClean="0"/>
              <a:t>and manager while we walk through a few scenarios of how a company</a:t>
            </a:r>
            <a:r>
              <a:rPr lang="en-US" i="1" baseline="0" dirty="0" smtClean="0"/>
              <a:t> </a:t>
            </a:r>
            <a:r>
              <a:rPr lang="en-US" i="0" baseline="0" dirty="0" smtClean="0"/>
              <a:t>might have arrived at the question of a rewrite.</a:t>
            </a:r>
            <a:endParaRPr lang="en-US" i="0"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8</a:t>
            </a:fld>
            <a:endParaRPr lang="en-US"/>
          </a:p>
        </p:txBody>
      </p:sp>
    </p:spTree>
    <p:extLst>
      <p:ext uri="{BB962C8B-B14F-4D97-AF65-F5344CB8AC3E}">
        <p14:creationId xmlns:p14="http://schemas.microsoft.com/office/powerpoint/2010/main" val="104879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image</a:t>
            </a:r>
          </a:p>
          <a:p>
            <a:endParaRPr lang="en-US" dirty="0" smtClean="0"/>
          </a:p>
          <a:p>
            <a:r>
              <a:rPr lang="en-US" dirty="0" smtClean="0"/>
              <a:t>- Working application with growing customer base</a:t>
            </a:r>
          </a:p>
          <a:p>
            <a:r>
              <a:rPr lang="en-US" dirty="0" smtClean="0"/>
              <a:t>- Several pivots in the process of getting to market</a:t>
            </a:r>
          </a:p>
          <a:p>
            <a:r>
              <a:rPr lang="en-US" dirty="0" smtClean="0"/>
              <a:t>- Fast moving development in effort to capture opportunity </a:t>
            </a:r>
          </a:p>
          <a:p>
            <a:r>
              <a:rPr lang="en-US" dirty="0" smtClean="0"/>
              <a:t>- Very tightly Coupled code</a:t>
            </a:r>
          </a:p>
          <a:p>
            <a:pPr marL="171450" indent="-171450">
              <a:buFontTx/>
              <a:buChar char="-"/>
            </a:pPr>
            <a:r>
              <a:rPr lang="en-US" dirty="0" smtClean="0"/>
              <a:t>Inexperienced team</a:t>
            </a:r>
          </a:p>
          <a:p>
            <a:pPr marL="171450" indent="-171450">
              <a:buFontTx/>
              <a:buChar char="-"/>
            </a:pPr>
            <a:r>
              <a:rPr lang="en-US" dirty="0" smtClean="0"/>
              <a:t>Too </a:t>
            </a:r>
            <a:r>
              <a:rPr lang="en-US" dirty="0" smtClean="0"/>
              <a:t>many </a:t>
            </a:r>
            <a:r>
              <a:rPr lang="en-US" dirty="0" smtClean="0"/>
              <a:t>features</a:t>
            </a:r>
          </a:p>
          <a:p>
            <a:pPr marL="171450" indent="-171450">
              <a:buFontTx/>
              <a:buChar char="-"/>
            </a:pPr>
            <a:endParaRPr lang="en-US" dirty="0" smtClean="0"/>
          </a:p>
          <a:p>
            <a:pPr marL="171450" indent="-171450">
              <a:buFontTx/>
              <a:buChar char="-"/>
            </a:pPr>
            <a:r>
              <a:rPr lang="en-US" dirty="0" smtClean="0"/>
              <a:t>Perspective of the developer</a:t>
            </a:r>
            <a:r>
              <a:rPr lang="en-US" baseline="0" dirty="0" smtClean="0"/>
              <a:t> and the manager</a:t>
            </a:r>
          </a:p>
          <a:p>
            <a:pPr marL="171450" marR="0" indent="-171450" algn="l" defTabSz="457200" rtl="0" eaLnBrk="1" fontAlgn="base" latinLnBrk="0" hangingPunct="1">
              <a:lnSpc>
                <a:spcPct val="100000"/>
              </a:lnSpc>
              <a:spcBef>
                <a:spcPct val="30000"/>
              </a:spcBef>
              <a:spcAft>
                <a:spcPct val="0"/>
              </a:spcAft>
              <a:buClrTx/>
              <a:buSzTx/>
              <a:buFontTx/>
              <a:buChar char="-"/>
              <a:tabLst/>
              <a:defRPr/>
            </a:pPr>
            <a:r>
              <a:rPr lang="en-US" baseline="0" dirty="0" smtClean="0"/>
              <a:t>Manager: We need to drill down on the problem areas that are affecting the core services and go from there, or to get customers in the door, we promised some customer development, that</a:t>
            </a:r>
            <a:r>
              <a:rPr lang="mr-IN" baseline="0" dirty="0" smtClean="0"/>
              <a:t>’</a:t>
            </a:r>
            <a:r>
              <a:rPr lang="en-US" baseline="0" dirty="0" smtClean="0"/>
              <a:t>s next on the list. </a:t>
            </a:r>
          </a:p>
          <a:p>
            <a:pPr marL="171450" indent="-171450">
              <a:buFontTx/>
              <a:buChar char="-"/>
            </a:pPr>
            <a:r>
              <a:rPr lang="en-US" baseline="0" dirty="0" smtClean="0"/>
              <a:t>Dev: There is so much spaghetti here and now that we actually know what our core offerings are, lets start fresh.</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9</a:t>
            </a:fld>
            <a:endParaRPr lang="en-US"/>
          </a:p>
        </p:txBody>
      </p:sp>
    </p:spTree>
    <p:extLst>
      <p:ext uri="{BB962C8B-B14F-4D97-AF65-F5344CB8AC3E}">
        <p14:creationId xmlns:p14="http://schemas.microsoft.com/office/powerpoint/2010/main" val="51835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 A real success, many customers, unique problems solved</a:t>
            </a:r>
          </a:p>
          <a:p>
            <a:r>
              <a:rPr lang="en-US" dirty="0" smtClean="0"/>
              <a:t>- Years of profit, core offering of the company</a:t>
            </a:r>
          </a:p>
          <a:p>
            <a:r>
              <a:rPr lang="en-US" dirty="0" smtClean="0"/>
              <a:t>- Classic/archaic monolith architecture</a:t>
            </a:r>
          </a:p>
          <a:p>
            <a:pPr marL="171450" indent="-171450">
              <a:buFontTx/>
              <a:buChar char="-"/>
            </a:pPr>
            <a:r>
              <a:rPr lang="en-US" dirty="0" smtClean="0"/>
              <a:t>Need </a:t>
            </a:r>
            <a:r>
              <a:rPr lang="en-US" dirty="0" smtClean="0"/>
              <a:t>for reliability makes significant improvements </a:t>
            </a:r>
            <a:r>
              <a:rPr lang="en-US" dirty="0" smtClean="0"/>
              <a:t>difficult/risky</a:t>
            </a:r>
            <a:endParaRPr lang="en-US" dirty="0" smtClean="0"/>
          </a:p>
          <a:p>
            <a:r>
              <a:rPr lang="en-US" dirty="0" smtClean="0"/>
              <a:t>- </a:t>
            </a:r>
            <a:r>
              <a:rPr lang="en-US" dirty="0" smtClean="0"/>
              <a:t>Hosting </a:t>
            </a:r>
            <a:r>
              <a:rPr lang="en-US" dirty="0" smtClean="0"/>
              <a:t>costs are significant</a:t>
            </a:r>
          </a:p>
          <a:p>
            <a:pPr marL="171450" indent="-171450">
              <a:buFontTx/>
              <a:buChar char="-"/>
            </a:pPr>
            <a:r>
              <a:rPr lang="en-US" dirty="0" smtClean="0"/>
              <a:t>Tribal </a:t>
            </a:r>
            <a:r>
              <a:rPr lang="en-US" dirty="0" smtClean="0"/>
              <a:t>knowledge is </a:t>
            </a:r>
            <a:r>
              <a:rPr lang="en-US" dirty="0" smtClean="0"/>
              <a:t>high</a:t>
            </a:r>
          </a:p>
          <a:p>
            <a:pPr marL="171450" indent="-171450">
              <a:buFontTx/>
              <a:buChar char="-"/>
            </a:pPr>
            <a:r>
              <a:rPr lang="en-US" dirty="0" smtClean="0"/>
              <a:t>Finding </a:t>
            </a:r>
            <a:r>
              <a:rPr lang="en-US" dirty="0" smtClean="0"/>
              <a:t>the right </a:t>
            </a:r>
            <a:r>
              <a:rPr lang="en-US" dirty="0" err="1" smtClean="0"/>
              <a:t>devs</a:t>
            </a:r>
            <a:r>
              <a:rPr lang="en-US" dirty="0" smtClean="0"/>
              <a:t> / keeping a team is </a:t>
            </a:r>
            <a:r>
              <a:rPr lang="en-US" dirty="0" smtClean="0"/>
              <a:t>challenging</a:t>
            </a:r>
          </a:p>
          <a:p>
            <a:pPr marL="171450" indent="-171450">
              <a:buFontTx/>
              <a:buChar char="-"/>
            </a:pPr>
            <a:endParaRPr lang="en-US" dirty="0" smtClean="0"/>
          </a:p>
          <a:p>
            <a:pPr marL="171450" indent="-171450">
              <a:buFontTx/>
              <a:buChar char="-"/>
            </a:pPr>
            <a:r>
              <a:rPr lang="en-US" dirty="0" smtClean="0"/>
              <a:t>Manager: I know its hard to read and a little delicate, but that</a:t>
            </a:r>
            <a:r>
              <a:rPr lang="mr-IN" dirty="0" smtClean="0"/>
              <a:t>’</a:t>
            </a:r>
            <a:r>
              <a:rPr lang="en-US" dirty="0" smtClean="0"/>
              <a:t>s years of bug fixes, features requests, problem</a:t>
            </a:r>
            <a:r>
              <a:rPr lang="en-US" baseline="0" dirty="0" smtClean="0"/>
              <a:t> solving in that app. Super concerned about risk as it is the cash cow.</a:t>
            </a:r>
          </a:p>
          <a:p>
            <a:pPr marL="171450" indent="-171450">
              <a:buFontTx/>
              <a:buChar char="-"/>
            </a:pPr>
            <a:r>
              <a:rPr lang="en-US" baseline="0" dirty="0" smtClean="0"/>
              <a:t>Dev: If I dig into this thing who knows what is going to break, that</a:t>
            </a:r>
            <a:r>
              <a:rPr lang="mr-IN" baseline="0" dirty="0" smtClean="0"/>
              <a:t>’</a:t>
            </a:r>
            <a:r>
              <a:rPr lang="en-US" baseline="0" dirty="0" smtClean="0"/>
              <a:t>s not on me.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 </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10</a:t>
            </a:fld>
            <a:endParaRPr lang="en-US"/>
          </a:p>
        </p:txBody>
      </p:sp>
    </p:spTree>
    <p:extLst>
      <p:ext uri="{BB962C8B-B14F-4D97-AF65-F5344CB8AC3E}">
        <p14:creationId xmlns:p14="http://schemas.microsoft.com/office/powerpoint/2010/main" val="7442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Core problems solved, but still much to be desired</a:t>
            </a:r>
          </a:p>
          <a:p>
            <a:r>
              <a:rPr lang="en-US" dirty="0" smtClean="0"/>
              <a:t>- Original estimates of scale were very wrong</a:t>
            </a:r>
          </a:p>
          <a:p>
            <a:r>
              <a:rPr lang="en-US" dirty="0" smtClean="0"/>
              <a:t>- Looming Contract promising 100x growth</a:t>
            </a:r>
          </a:p>
          <a:p>
            <a:endParaRPr lang="en-US" dirty="0" smtClean="0"/>
          </a:p>
          <a:p>
            <a:endParaRPr lang="en-US" dirty="0" smtClean="0"/>
          </a:p>
          <a:p>
            <a:r>
              <a:rPr lang="en-US" dirty="0" smtClean="0"/>
              <a:t>Manager: A new language are architecture isn’t going to fix this. We don’t even know what is wrong</a:t>
            </a:r>
            <a:r>
              <a:rPr lang="en-US" i="1" dirty="0" smtClean="0"/>
              <a:t>. </a:t>
            </a:r>
            <a:endParaRPr lang="en-US" dirty="0" smtClean="0"/>
          </a:p>
          <a:p>
            <a:r>
              <a:rPr lang="en-US" dirty="0" smtClean="0"/>
              <a:t>Dev: I</a:t>
            </a:r>
            <a:r>
              <a:rPr lang="en-US" baseline="0" dirty="0" smtClean="0"/>
              <a:t> can’t figure out what’s wrong, there’s too much noise. We need to simplify this to even have a chance.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11</a:t>
            </a:fld>
            <a:endParaRPr lang="en-US"/>
          </a:p>
        </p:txBody>
      </p:sp>
    </p:spTree>
    <p:extLst>
      <p:ext uri="{BB962C8B-B14F-4D97-AF65-F5344CB8AC3E}">
        <p14:creationId xmlns:p14="http://schemas.microsoft.com/office/powerpoint/2010/main" val="178693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8-A-1A">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63788" y="2155825"/>
            <a:ext cx="44259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5" name="Picture 4"/>
          <p:cNvPicPr>
            <a:picLocks noChangeAspect="1"/>
          </p:cNvPicPr>
          <p:nvPr userDrawn="1"/>
        </p:nvPicPr>
        <p:blipFill rotWithShape="1">
          <a:blip r:embed="rId4"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6" name="TextBox 5"/>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V8-A-1A </a:t>
            </a:r>
          </a:p>
          <a:p>
            <a:r>
              <a:rPr lang="en-US" sz="800" dirty="0" smtClean="0">
                <a:solidFill>
                  <a:schemeClr val="accent1"/>
                </a:solidFill>
                <a:latin typeface="Roboto" charset="0"/>
                <a:ea typeface="Roboto" charset="0"/>
                <a:cs typeface="Roboto" charset="0"/>
              </a:rPr>
              <a:t>Cover</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89188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8-D-1C">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6103" y="742950"/>
            <a:ext cx="3570047" cy="3687159"/>
          </a:xfrm>
          <a:prstGeom prst="rect">
            <a:avLst/>
          </a:prstGeom>
        </p:spPr>
        <p:txBody>
          <a:bodyPr anchor="ctr"/>
          <a:lstStyle>
            <a:lvl1pPr algn="l">
              <a:defRPr sz="1800" b="0" i="0" cap="none">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left.</a:t>
            </a:r>
            <a:endParaRPr lang="en-US" dirty="0"/>
          </a:p>
        </p:txBody>
      </p:sp>
      <p:sp>
        <p:nvSpPr>
          <p:cNvPr id="5"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V8-D-1C</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005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guide id="4" orient="horz" pos="27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8-D-1D">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5868" y="857250"/>
            <a:ext cx="3570047" cy="876300"/>
          </a:xfrm>
          <a:prstGeom prst="rect">
            <a:avLst/>
          </a:prstGeom>
        </p:spPr>
        <p:txBody>
          <a:bodyPr anchor="t"/>
          <a:lstStyle>
            <a:lvl1pPr algn="l">
              <a:defRPr sz="1800" b="0" i="0" cap="none">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4995868"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V8-D-1D</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7285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8-E-1A">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49"/>
            <a:ext cx="5965934" cy="3886201"/>
          </a:xfrm>
          <a:prstGeom prst="rect">
            <a:avLst/>
          </a:prstGeom>
        </p:spPr>
        <p:txBody>
          <a:bodyPr/>
          <a:lstStyle>
            <a:lvl1pPr marL="22860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V8-E-1A</a:t>
            </a:r>
          </a:p>
          <a:p>
            <a:r>
              <a:rPr lang="en-US" sz="800" dirty="0" smtClean="0">
                <a:solidFill>
                  <a:schemeClr val="accent1"/>
                </a:solidFill>
                <a:latin typeface="Roboto" charset="0"/>
                <a:ea typeface="Roboto" charset="0"/>
                <a:cs typeface="Roboto" charset="0"/>
              </a:rPr>
              <a:t>Simple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62493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pos="1704" userDrawn="1">
          <p15:clr>
            <a:srgbClr val="FBAE40"/>
          </p15:clr>
        </p15:guide>
        <p15:guide id="4" orient="horz" pos="2988" userDrawn="1">
          <p15:clr>
            <a:srgbClr val="FBAE40"/>
          </p15:clr>
        </p15:guide>
        <p15:guide id="5" orient="horz" pos="68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8-E-1B">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50"/>
            <a:ext cx="5965934" cy="3886200"/>
          </a:xfrm>
          <a:prstGeom prst="rect">
            <a:avLst/>
          </a:prstGeom>
        </p:spPr>
        <p:txBody>
          <a:bodyPr/>
          <a:lstStyle>
            <a:lvl1pPr marL="228600" indent="-228600">
              <a:spcBef>
                <a:spcPts val="600"/>
              </a:spcBef>
              <a:spcAft>
                <a:spcPts val="600"/>
              </a:spcAft>
              <a:buClr>
                <a:schemeClr val="accent1"/>
              </a:buClr>
              <a:buFont typeface="+mj-lt"/>
              <a:buAutoNum type="arabicPeriod"/>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mj-lt"/>
              <a:buAutoNum type="arabicPeriod"/>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mj-lt"/>
              <a:buAutoNum type="arabicPeriod"/>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V8-E-1B</a:t>
            </a:r>
          </a:p>
          <a:p>
            <a:r>
              <a:rPr lang="en-US" sz="800" dirty="0" smtClean="0">
                <a:solidFill>
                  <a:schemeClr val="accent1"/>
                </a:solidFill>
                <a:latin typeface="Roboto" charset="0"/>
                <a:ea typeface="Roboto" charset="0"/>
                <a:cs typeface="Roboto" charset="0"/>
              </a:rPr>
              <a:t>Simple - Numbers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15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pos="1704" userDrawn="1">
          <p15:clr>
            <a:srgbClr val="FBAE40"/>
          </p15:clr>
        </p15:guide>
        <p15:guide id="5" orient="horz" pos="29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8-E-1C">
    <p:spTree>
      <p:nvGrpSpPr>
        <p:cNvPr id="1" name=""/>
        <p:cNvGrpSpPr/>
        <p:nvPr/>
      </p:nvGrpSpPr>
      <p:grpSpPr>
        <a:xfrm>
          <a:off x="0" y="0"/>
          <a:ext cx="0" cy="0"/>
          <a:chOff x="0" y="0"/>
          <a:chExt cx="0" cy="0"/>
        </a:xfrm>
      </p:grpSpPr>
      <p:sp>
        <p:nvSpPr>
          <p:cNvPr id="9"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V8-E-1C</a:t>
            </a:r>
          </a:p>
          <a:p>
            <a:r>
              <a:rPr lang="en-US" sz="800" dirty="0" smtClean="0">
                <a:solidFill>
                  <a:schemeClr val="accent1"/>
                </a:solidFill>
                <a:latin typeface="Roboto" charset="0"/>
                <a:ea typeface="Roboto" charset="0"/>
                <a:cs typeface="Roboto" charset="0"/>
              </a:rPr>
              <a:t>Simple - Multi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0049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8-E-1D">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here followed by a few bullets.</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137160" indent="-137160">
              <a:spcBef>
                <a:spcPts val="300"/>
              </a:spcBef>
              <a:spcAft>
                <a:spcPts val="300"/>
              </a:spcAft>
              <a:buClr>
                <a:schemeClr val="accent1"/>
              </a:buClr>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Important thing one.</a:t>
            </a:r>
          </a:p>
          <a:p>
            <a:pPr lvl="0"/>
            <a:r>
              <a:rPr lang="en-US" dirty="0" smtClean="0"/>
              <a:t>Important thing two.</a:t>
            </a:r>
          </a:p>
        </p:txBody>
      </p:sp>
      <p:sp>
        <p:nvSpPr>
          <p:cNvPr id="4" name="Slide Number Placeholder 3"/>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V8-E-1D</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Mini Bullets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26975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15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8-E-1E">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followed by a description.</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0" indent="0">
              <a:spcBef>
                <a:spcPts val="400"/>
              </a:spcBef>
              <a:spcAft>
                <a:spcPts val="400"/>
              </a:spcAft>
              <a:buClr>
                <a:schemeClr val="accent1"/>
              </a:buClr>
              <a:buNone/>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Here’s where I provide a little more detail in paragraph form. It’s so critical you keep this short, but don’t leave out why you did what you did.</a:t>
            </a:r>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V8-E-1E</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Paragraph</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5607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orient="horz" pos="15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8-F-1A">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p:nvPr>
        </p:nvSpPr>
        <p:spPr>
          <a:xfrm>
            <a:off x="2558597" y="422780"/>
            <a:ext cx="2199145"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4239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4762180" y="422780"/>
            <a:ext cx="219825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1"/>
          </p:nvPr>
        </p:nvSpPr>
        <p:spPr>
          <a:xfrm>
            <a:off x="6957527" y="422780"/>
            <a:ext cx="2186474"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2892" y="0"/>
            <a:ext cx="219928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0844"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20" name="TextBox 19"/>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V8-F-1A</a:t>
            </a:r>
          </a:p>
          <a:p>
            <a:r>
              <a:rPr lang="en-US" sz="800" dirty="0" smtClean="0">
                <a:solidFill>
                  <a:schemeClr val="accent1"/>
                </a:solidFill>
                <a:latin typeface="Roboto" charset="0"/>
                <a:ea typeface="Roboto" charset="0"/>
                <a:cs typeface="Roboto" charset="0"/>
              </a:rPr>
              <a:t>Three Images</a:t>
            </a:r>
            <a:r>
              <a:rPr lang="en-US" sz="800" baseline="0" dirty="0" smtClean="0">
                <a:solidFill>
                  <a:schemeClr val="accent1"/>
                </a:solidFill>
                <a:latin typeface="Roboto" charset="0"/>
                <a:ea typeface="Roboto" charset="0"/>
                <a:cs typeface="Roboto" charset="0"/>
              </a:rPr>
              <a: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8258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pos="3000" userDrawn="1">
          <p15:clr>
            <a:srgbClr val="FBAE40"/>
          </p15:clr>
        </p15:guide>
        <p15:guide id="4" pos="4392" userDrawn="1">
          <p15:clr>
            <a:srgbClr val="FBAE40"/>
          </p15:clr>
        </p15:guide>
        <p15:guide id="5" orient="horz" pos="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8-F-1B">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hasCustomPrompt="1"/>
          </p:nvPr>
        </p:nvSpPr>
        <p:spPr>
          <a:xfrm>
            <a:off x="2552701" y="0"/>
            <a:ext cx="2261704"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9" name="Picture Placeholder 3"/>
          <p:cNvSpPr>
            <a:spLocks noGrp="1"/>
          </p:cNvSpPr>
          <p:nvPr>
            <p:ph type="pic" sz="quarter" idx="17" hasCustomPrompt="1"/>
          </p:nvPr>
        </p:nvSpPr>
        <p:spPr>
          <a:xfrm>
            <a:off x="4814404" y="0"/>
            <a:ext cx="224630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0" name="Picture Placeholder 3"/>
          <p:cNvSpPr>
            <a:spLocks noGrp="1"/>
          </p:cNvSpPr>
          <p:nvPr>
            <p:ph type="pic" sz="quarter" idx="18" hasCustomPrompt="1"/>
          </p:nvPr>
        </p:nvSpPr>
        <p:spPr>
          <a:xfrm>
            <a:off x="7060706" y="0"/>
            <a:ext cx="2083294"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3</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V8-F-1B</a:t>
            </a:r>
          </a:p>
          <a:p>
            <a:r>
              <a:rPr lang="en-US" sz="800" dirty="0" smtClean="0">
                <a:solidFill>
                  <a:schemeClr val="accent1"/>
                </a:solidFill>
                <a:latin typeface="Roboto" charset="0"/>
                <a:ea typeface="Roboto" charset="0"/>
                <a:cs typeface="Roboto" charset="0"/>
              </a:rPr>
              <a:t>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9201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8-F-1C">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0844" y="0"/>
            <a:ext cx="2201336"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3568" y="545881"/>
            <a:ext cx="2071493"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V8-F-1C</a:t>
            </a:r>
          </a:p>
          <a:p>
            <a:r>
              <a:rPr lang="en-US" sz="800" dirty="0" smtClean="0">
                <a:solidFill>
                  <a:schemeClr val="accent1"/>
                </a:solidFill>
                <a:latin typeface="Roboto" charset="0"/>
                <a:ea typeface="Roboto" charset="0"/>
                <a:cs typeface="Roboto" charset="0"/>
              </a:rPr>
              <a:t>Three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85598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p15:clr>
            <a:srgbClr val="FBAE40"/>
          </p15:clr>
        </p15:guide>
        <p15:guide id="2" pos="1608">
          <p15:clr>
            <a:srgbClr val="FBAE40"/>
          </p15:clr>
        </p15:guide>
        <p15:guide id="3" pos="5760" userDrawn="1">
          <p15:clr>
            <a:srgbClr val="FBAE40"/>
          </p15:clr>
        </p15:guide>
        <p15:guide id="5" orient="horz" pos="5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8-A-1B">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userDrawn="1"/>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pic>
        <p:nvPicPr>
          <p:cNvPr id="13" name="Picture 12"/>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17" name="Picture 16"/>
          <p:cNvPicPr>
            <a:picLocks noChangeAspect="1"/>
          </p:cNvPicPr>
          <p:nvPr userDrawn="1"/>
        </p:nvPicPr>
        <p:blipFill rotWithShape="1">
          <a:blip r:embed="rId4" cstate="print">
            <a:alphaModFix amt="50000"/>
            <a:extLst>
              <a:ext uri="{28A0092B-C50C-407E-A947-70E740481C1C}">
                <a14:useLocalDpi xmlns:a14="http://schemas.microsoft.com/office/drawing/2010/main"/>
              </a:ext>
            </a:extLst>
          </a:blip>
          <a:srcRect t="49316"/>
          <a:stretch/>
        </p:blipFill>
        <p:spPr>
          <a:xfrm rot="10800000">
            <a:off x="7171232" y="3918634"/>
            <a:ext cx="1986623" cy="12390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0" name="Picture 1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1" name="Picture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0" name="Title 1"/>
          <p:cNvSpPr>
            <a:spLocks noGrp="1"/>
          </p:cNvSpPr>
          <p:nvPr>
            <p:ph type="ctrTitle" hasCustomPrompt="1"/>
          </p:nvPr>
        </p:nvSpPr>
        <p:spPr>
          <a:xfrm>
            <a:off x="457200" y="1596571"/>
            <a:ext cx="8185149" cy="1706361"/>
          </a:xfrm>
          <a:prstGeom prst="rect">
            <a:avLst/>
          </a:prstGeom>
        </p:spPr>
        <p:txBody>
          <a:bodyPr anchor="ctr"/>
          <a:lstStyle>
            <a:lvl1pPr marL="0" algn="l">
              <a:lnSpc>
                <a:spcPct val="100000"/>
              </a:lnSpc>
              <a:spcBef>
                <a:spcPts val="100"/>
              </a:spcBef>
              <a:spcAft>
                <a:spcPts val="100"/>
              </a:spcAft>
              <a:defRPr sz="3600" b="0" i="0" cap="none" baseline="0">
                <a:solidFill>
                  <a:schemeClr val="bg1"/>
                </a:solidFill>
                <a:latin typeface="Roboto Thin" charset="0"/>
                <a:ea typeface="Roboto Thin" charset="0"/>
                <a:cs typeface="Roboto Thin" charset="0"/>
              </a:defRPr>
            </a:lvl1pPr>
          </a:lstStyle>
          <a:p>
            <a:r>
              <a:rPr lang="en-US" dirty="0" smtClean="0"/>
              <a:t>Short Title</a:t>
            </a:r>
            <a:endParaRPr lang="en-US" dirty="0"/>
          </a:p>
        </p:txBody>
      </p:sp>
      <p:sp>
        <p:nvSpPr>
          <p:cNvPr id="11" name="Subtitle 2"/>
          <p:cNvSpPr>
            <a:spLocks noGrp="1"/>
          </p:cNvSpPr>
          <p:nvPr>
            <p:ph type="subTitle" idx="1" hasCustomPrompt="1"/>
          </p:nvPr>
        </p:nvSpPr>
        <p:spPr>
          <a:xfrm>
            <a:off x="457200" y="3302934"/>
            <a:ext cx="8185149" cy="497417"/>
          </a:xfrm>
          <a:prstGeom prst="rect">
            <a:avLst/>
          </a:prstGeom>
        </p:spPr>
        <p:txBody>
          <a:bodyPr/>
          <a:lstStyle>
            <a:lvl1pPr marL="0" indent="0" algn="l">
              <a:buFontTx/>
              <a:buNone/>
              <a:defRPr sz="1800" b="0" i="0" baseline="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Long Title That Says it All</a:t>
            </a:r>
            <a:endParaRPr lang="en-US" dirty="0"/>
          </a:p>
        </p:txBody>
      </p:sp>
      <p:sp>
        <p:nvSpPr>
          <p:cNvPr id="3" name="Text Placeholder 2"/>
          <p:cNvSpPr>
            <a:spLocks noGrp="1"/>
          </p:cNvSpPr>
          <p:nvPr>
            <p:ph type="body" sz="quarter" idx="18" hasCustomPrompt="1"/>
          </p:nvPr>
        </p:nvSpPr>
        <p:spPr>
          <a:xfrm>
            <a:off x="336556" y="253423"/>
            <a:ext cx="8305793" cy="242234"/>
          </a:xfrm>
          <a:prstGeom prst="rect">
            <a:avLst/>
          </a:prstGeom>
        </p:spPr>
        <p:txBody>
          <a:bodyPr vert="horz"/>
          <a:lstStyle>
            <a:lvl1pPr marL="0" indent="0" algn="l">
              <a:buFontTx/>
              <a:buNone/>
              <a:defRPr sz="900" b="0" i="0" cap="all" baseline="0">
                <a:solidFill>
                  <a:schemeClr val="bg1"/>
                </a:solidFill>
                <a:latin typeface="Roboto Light" charset="0"/>
                <a:ea typeface="Roboto Light" charset="0"/>
                <a:cs typeface="Roboto Light" charset="0"/>
              </a:defRPr>
            </a:lvl1pPr>
          </a:lstStyle>
          <a:p>
            <a:pPr lvl="0"/>
            <a:r>
              <a:rPr lang="en-US" dirty="0" smtClean="0"/>
              <a:t>Date | private &amp; Confidential</a:t>
            </a:r>
            <a:endParaRPr lang="en-US" dirty="0"/>
          </a:p>
        </p:txBody>
      </p:sp>
      <p:pic>
        <p:nvPicPr>
          <p:cNvPr id="15" name="Picture 14"/>
          <p:cNvPicPr>
            <a:picLocks noChangeAspect="1"/>
          </p:cNvPicPr>
          <p:nvPr userDrawn="1"/>
        </p:nvPicPr>
        <p:blipFill rotWithShape="1">
          <a:blip r:embed="rId10"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24" name="TextBox 23"/>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V8-A-1B </a:t>
            </a:r>
          </a:p>
          <a:p>
            <a:r>
              <a:rPr lang="en-US" sz="800" dirty="0" smtClean="0">
                <a:solidFill>
                  <a:schemeClr val="accent1"/>
                </a:solidFill>
                <a:latin typeface="Roboto" charset="0"/>
                <a:ea typeface="Roboto" charset="0"/>
                <a:cs typeface="Roboto" charset="0"/>
              </a:rPr>
              <a:t>Title Card</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313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
                                        <p:tgtEl>
                                          <p:spTgt spid="15"/>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50"/>
                                        <p:tgtEl>
                                          <p:spTgt spid="18"/>
                                        </p:tgtEl>
                                      </p:cBhvr>
                                    </p:animEffect>
                                  </p:childTnLst>
                                </p:cTn>
                              </p:par>
                            </p:childTnLst>
                          </p:cTn>
                        </p:par>
                        <p:par>
                          <p:cTn id="15" fill="hold">
                            <p:stCondLst>
                              <p:cond delay="3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5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8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50"/>
                                        <p:tgtEl>
                                          <p:spTgt spid="19"/>
                                        </p:tgtEl>
                                      </p:cBhvr>
                                    </p:animEffect>
                                  </p:childTnLst>
                                </p:cTn>
                              </p:par>
                            </p:childTnLst>
                          </p:cTn>
                        </p:par>
                        <p:par>
                          <p:cTn id="26" fill="hold">
                            <p:stCondLst>
                              <p:cond delay="95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50"/>
                                        <p:tgtEl>
                                          <p:spTgt spid="22"/>
                                        </p:tgtEl>
                                      </p:cBhvr>
                                    </p:animEffect>
                                  </p:childTnLst>
                                </p:cTn>
                              </p:par>
                            </p:childTnLst>
                          </p:cTn>
                        </p:par>
                        <p:par>
                          <p:cTn id="33" fill="hold">
                            <p:stCondLst>
                              <p:cond delay="11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50"/>
                                        <p:tgtEl>
                                          <p:spTgt spid="21"/>
                                        </p:tgtEl>
                                      </p:cBhvr>
                                    </p:animEffect>
                                  </p:childTnLst>
                                </p:cTn>
                              </p:par>
                            </p:childTnLst>
                          </p:cTn>
                        </p:par>
                        <p:par>
                          <p:cTn id="37" fill="hold">
                            <p:stCondLst>
                              <p:cond delay="125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8-F-1D">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6" name="Picture Placeholder 3"/>
          <p:cNvSpPr>
            <a:spLocks noGrp="1"/>
          </p:cNvSpPr>
          <p:nvPr>
            <p:ph type="pic" sz="quarter" idx="14"/>
          </p:nvPr>
        </p:nvSpPr>
        <p:spPr>
          <a:xfrm>
            <a:off x="2559483" y="422780"/>
            <a:ext cx="3301663"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80"/>
            <a:ext cx="327261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59483" y="2222937"/>
            <a:ext cx="3163399"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2222937"/>
            <a:ext cx="3151774"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V8-F-1D</a:t>
            </a:r>
          </a:p>
          <a:p>
            <a:r>
              <a:rPr lang="en-US" sz="800" dirty="0" smtClean="0">
                <a:solidFill>
                  <a:schemeClr val="accent1"/>
                </a:solidFill>
                <a:latin typeface="Roboto" charset="0"/>
                <a:ea typeface="Roboto" charset="0"/>
                <a:cs typeface="Roboto" charset="0"/>
              </a:rPr>
              <a:t>Two Images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645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8-F-1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four things you’re showing.</a:t>
            </a:r>
            <a:endParaRPr lang="en-US" dirty="0"/>
          </a:p>
        </p:txBody>
      </p:sp>
      <p:sp>
        <p:nvSpPr>
          <p:cNvPr id="6" name="Picture Placeholder 3"/>
          <p:cNvSpPr>
            <a:spLocks noGrp="1"/>
          </p:cNvSpPr>
          <p:nvPr>
            <p:ph type="pic" sz="quarter" idx="14"/>
          </p:nvPr>
        </p:nvSpPr>
        <p:spPr>
          <a:xfrm>
            <a:off x="2551175" y="422779"/>
            <a:ext cx="3309972" cy="214351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79"/>
            <a:ext cx="3272619" cy="214949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3" name="Content Placeholder 3"/>
          <p:cNvSpPr>
            <a:spLocks noGrp="1"/>
          </p:cNvSpPr>
          <p:nvPr>
            <p:ph sz="quarter" idx="25" hasCustomPrompt="1"/>
          </p:nvPr>
        </p:nvSpPr>
        <p:spPr>
          <a:xfrm>
            <a:off x="2552700" y="0"/>
            <a:ext cx="330844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2" y="0"/>
            <a:ext cx="3272620"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16" name="Picture Placeholder 3"/>
          <p:cNvSpPr>
            <a:spLocks noGrp="1"/>
          </p:cNvSpPr>
          <p:nvPr>
            <p:ph type="pic" sz="quarter" idx="27"/>
          </p:nvPr>
        </p:nvSpPr>
        <p:spPr>
          <a:xfrm>
            <a:off x="2549650" y="3004922"/>
            <a:ext cx="3311496"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8"/>
          </p:nvPr>
        </p:nvSpPr>
        <p:spPr>
          <a:xfrm>
            <a:off x="5862672" y="3004922"/>
            <a:ext cx="3272619"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8" name="Content Placeholder 3"/>
          <p:cNvSpPr>
            <a:spLocks noGrp="1"/>
          </p:cNvSpPr>
          <p:nvPr>
            <p:ph sz="quarter" idx="29" hasCustomPrompt="1"/>
          </p:nvPr>
        </p:nvSpPr>
        <p:spPr>
          <a:xfrm>
            <a:off x="2551175" y="2577211"/>
            <a:ext cx="3309971"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19" name="Content Placeholder 3"/>
          <p:cNvSpPr>
            <a:spLocks noGrp="1"/>
          </p:cNvSpPr>
          <p:nvPr>
            <p:ph sz="quarter" idx="30" hasCustomPrompt="1"/>
          </p:nvPr>
        </p:nvSpPr>
        <p:spPr>
          <a:xfrm>
            <a:off x="5862671" y="2577211"/>
            <a:ext cx="3281329" cy="422780"/>
          </a:xfrm>
          <a:prstGeom prst="rect">
            <a:avLst/>
          </a:prstGeom>
          <a:solidFill>
            <a:schemeClr val="accent1"/>
          </a:solidFill>
          <a:ln>
            <a:noFill/>
          </a:ln>
        </p:spPr>
        <p:txBody>
          <a:bodyPr anchor="ctr"/>
          <a:lstStyle>
            <a:lvl1pPr marL="0" indent="0">
              <a:buNone/>
              <a:defRPr sz="1200" b="0" i="0">
                <a:solidFill>
                  <a:schemeClr val="bg1"/>
                </a:solidFill>
                <a:latin typeface="Roboto Light" charset="0"/>
                <a:ea typeface="Roboto Light" charset="0"/>
                <a:cs typeface="Roboto Light" charset="0"/>
              </a:defRPr>
            </a:lvl1pPr>
          </a:lstStyle>
          <a:p>
            <a:pPr lvl="0"/>
            <a:r>
              <a:rPr lang="en-US" dirty="0" smtClean="0"/>
              <a:t>Thing Four</a:t>
            </a:r>
            <a:endParaRPr lang="en-US" dirty="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32"/>
          </p:nvPr>
        </p:nvSpPr>
        <p:spPr/>
        <p:txBody>
          <a:bodyPr/>
          <a:lstStyle/>
          <a:p>
            <a:fld id="{F85B37DC-9FB5-0B4B-8B02-3D69E3035CF6}" type="slidenum">
              <a:rPr lang="en-US" altLang="en-US" smtClean="0"/>
              <a:pPr/>
              <a:t>‹#›</a:t>
            </a:fld>
            <a:endParaRPr lang="en-US" altLang="en-US" dirty="0"/>
          </a:p>
        </p:txBody>
      </p:sp>
      <p:sp>
        <p:nvSpPr>
          <p:cNvPr id="21" name="TextBox 2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V8-F-1E</a:t>
            </a:r>
          </a:p>
          <a:p>
            <a:r>
              <a:rPr lang="en-US" sz="800" dirty="0" smtClean="0">
                <a:solidFill>
                  <a:schemeClr val="accent1"/>
                </a:solidFill>
                <a:latin typeface="Roboto" charset="0"/>
                <a:ea typeface="Roboto" charset="0"/>
                <a:cs typeface="Roboto" charset="0"/>
              </a:rPr>
              <a:t>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74227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8-F-1F">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a:t>
            </a:r>
            <a:endParaRPr lang="en-US" dirty="0"/>
          </a:p>
        </p:txBody>
      </p:sp>
      <p:sp>
        <p:nvSpPr>
          <p:cNvPr id="6" name="Picture Placeholder 3"/>
          <p:cNvSpPr>
            <a:spLocks noGrp="1"/>
          </p:cNvSpPr>
          <p:nvPr>
            <p:ph type="pic" sz="quarter" idx="14" hasCustomPrompt="1"/>
          </p:nvPr>
        </p:nvSpPr>
        <p:spPr>
          <a:xfrm>
            <a:off x="2552700" y="0"/>
            <a:ext cx="330126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10" name="Picture Placeholder 3"/>
          <p:cNvSpPr>
            <a:spLocks noGrp="1"/>
          </p:cNvSpPr>
          <p:nvPr>
            <p:ph type="pic" sz="quarter" idx="18" hasCustomPrompt="1"/>
          </p:nvPr>
        </p:nvSpPr>
        <p:spPr>
          <a:xfrm>
            <a:off x="5853961" y="0"/>
            <a:ext cx="3290039"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9" name="Straight Connector 8"/>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V8-F-1F</a:t>
            </a:r>
          </a:p>
          <a:p>
            <a:r>
              <a:rPr lang="en-US" sz="800" dirty="0" smtClean="0">
                <a:solidFill>
                  <a:schemeClr val="accent1"/>
                </a:solidFill>
                <a:latin typeface="Roboto" charset="0"/>
                <a:ea typeface="Roboto" charset="0"/>
                <a:cs typeface="Roboto" charset="0"/>
              </a:rPr>
              <a:t>Two Images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1541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8-F-1G">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60843" y="567267"/>
            <a:ext cx="3162039"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567267"/>
            <a:ext cx="3151774"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V8-F-1G</a:t>
            </a:r>
          </a:p>
          <a:p>
            <a:r>
              <a:rPr lang="en-US" sz="800" dirty="0" smtClean="0">
                <a:solidFill>
                  <a:schemeClr val="accent1"/>
                </a:solidFill>
                <a:latin typeface="Roboto" charset="0"/>
                <a:ea typeface="Roboto" charset="0"/>
                <a:cs typeface="Roboto" charset="0"/>
              </a:rPr>
              <a:t>Two Bullets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9091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p15:clr>
            <a:srgbClr val="FBAE40"/>
          </p15:clr>
        </p15:guide>
        <p15:guide id="2" pos="1608">
          <p15:clr>
            <a:srgbClr val="FBAE40"/>
          </p15:clr>
        </p15:guide>
        <p15:guide id="3" orient="horz" pos="6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8-F-1H">
    <p:spTree>
      <p:nvGrpSpPr>
        <p:cNvPr id="1" name=""/>
        <p:cNvGrpSpPr/>
        <p:nvPr/>
      </p:nvGrpSpPr>
      <p:grpSpPr>
        <a:xfrm>
          <a:off x="0" y="0"/>
          <a:ext cx="0" cy="0"/>
          <a:chOff x="0" y="0"/>
          <a:chExt cx="0" cy="0"/>
        </a:xfrm>
      </p:grpSpPr>
      <p:sp>
        <p:nvSpPr>
          <p:cNvPr id="7" name="Picture Placeholder 3"/>
          <p:cNvSpPr>
            <a:spLocks noGrp="1"/>
          </p:cNvSpPr>
          <p:nvPr>
            <p:ph type="pic" sz="quarter" idx="14" hasCustomPrompt="1"/>
          </p:nvPr>
        </p:nvSpPr>
        <p:spPr>
          <a:xfrm>
            <a:off x="2555879" y="2586624"/>
            <a:ext cx="6588121" cy="255687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hasCustomPrompt="1"/>
          </p:nvPr>
        </p:nvSpPr>
        <p:spPr>
          <a:xfrm>
            <a:off x="2555879" y="0"/>
            <a:ext cx="6588121" cy="258662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V8-F-1H</a:t>
            </a:r>
          </a:p>
          <a:p>
            <a:r>
              <a:rPr lang="en-US" sz="800" dirty="0" smtClean="0">
                <a:solidFill>
                  <a:schemeClr val="accent1"/>
                </a:solidFill>
                <a:latin typeface="Roboto" charset="0"/>
                <a:ea typeface="Roboto" charset="0"/>
                <a:cs typeface="Roboto" charset="0"/>
              </a:rPr>
              <a:t>Two Images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542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8-F-1I">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2552700" y="3009404"/>
            <a:ext cx="6591301"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2552700" y="422780"/>
            <a:ext cx="6591301"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52700" y="0"/>
            <a:ext cx="6591301"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12" name="Content Placeholder 3"/>
          <p:cNvSpPr>
            <a:spLocks noGrp="1"/>
          </p:cNvSpPr>
          <p:nvPr>
            <p:ph sz="quarter" idx="26" hasCustomPrompt="1"/>
          </p:nvPr>
        </p:nvSpPr>
        <p:spPr>
          <a:xfrm>
            <a:off x="2552700" y="2586624"/>
            <a:ext cx="6591301"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 name="Slide Number Placeholder 1"/>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3" name="TextBox 12"/>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V8-F-1I</a:t>
            </a:r>
          </a:p>
          <a:p>
            <a:r>
              <a:rPr lang="en-US" sz="800" dirty="0" smtClean="0">
                <a:solidFill>
                  <a:schemeClr val="accent1"/>
                </a:solidFill>
                <a:latin typeface="Roboto" charset="0"/>
                <a:ea typeface="Roboto" charset="0"/>
                <a:cs typeface="Roboto" charset="0"/>
              </a:rPr>
              <a:t>Two Images + Titles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208105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8-F-1J">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7354614" y="3009404"/>
            <a:ext cx="1789386"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categories of things here.</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7354614" y="422780"/>
            <a:ext cx="1789386"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63921" y="0"/>
            <a:ext cx="6580079"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2" name="Content Placeholder 3"/>
          <p:cNvSpPr>
            <a:spLocks noGrp="1"/>
          </p:cNvSpPr>
          <p:nvPr>
            <p:ph sz="quarter" idx="26" hasCustomPrompt="1"/>
          </p:nvPr>
        </p:nvSpPr>
        <p:spPr>
          <a:xfrm>
            <a:off x="2560843" y="2586624"/>
            <a:ext cx="6583157"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cxnSp>
        <p:nvCxnSpPr>
          <p:cNvPr id="11" name="Straight Connector 10"/>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7"/>
          </p:nvPr>
        </p:nvSpPr>
        <p:spPr>
          <a:xfrm>
            <a:off x="2560844" y="486383"/>
            <a:ext cx="4730708" cy="210024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14" name="Text Placeholder 2"/>
          <p:cNvSpPr>
            <a:spLocks noGrp="1"/>
          </p:cNvSpPr>
          <p:nvPr>
            <p:ph type="body" sz="quarter" idx="27"/>
          </p:nvPr>
        </p:nvSpPr>
        <p:spPr>
          <a:xfrm>
            <a:off x="2560844" y="3073007"/>
            <a:ext cx="4730708" cy="207049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cxnSp>
        <p:nvCxnSpPr>
          <p:cNvPr id="15" name="Straight Connector 14"/>
          <p:cNvCxnSpPr/>
          <p:nvPr userDrawn="1"/>
        </p:nvCxnSpPr>
        <p:spPr>
          <a:xfrm flipV="1">
            <a:off x="7354614"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8"/>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V8-F-1J</a:t>
            </a:r>
          </a:p>
          <a:p>
            <a:r>
              <a:rPr lang="en-US" sz="800" dirty="0" smtClean="0">
                <a:solidFill>
                  <a:schemeClr val="accent1"/>
                </a:solidFill>
                <a:latin typeface="Roboto" charset="0"/>
                <a:ea typeface="Roboto" charset="0"/>
                <a:cs typeface="Roboto" charset="0"/>
              </a:rPr>
              <a:t>Two Bullets + Images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709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8-G-1A">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V8-G-1A</a:t>
            </a:r>
          </a:p>
          <a:p>
            <a:r>
              <a:rPr lang="en-US" sz="800" dirty="0" smtClean="0">
                <a:solidFill>
                  <a:schemeClr val="accent1"/>
                </a:solidFill>
                <a:latin typeface="Roboto" charset="0"/>
                <a:ea typeface="Roboto" charset="0"/>
                <a:cs typeface="Roboto" charset="0"/>
              </a:rPr>
              <a:t>Traditional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32485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8-G-1B">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Content Placeholder 2"/>
          <p:cNvSpPr>
            <a:spLocks noGrp="1"/>
          </p:cNvSpPr>
          <p:nvPr>
            <p:ph idx="1"/>
          </p:nvPr>
        </p:nvSpPr>
        <p:spPr>
          <a:xfrm>
            <a:off x="336555" y="1387230"/>
            <a:ext cx="8229595"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V8-G-1B</a:t>
            </a:r>
          </a:p>
          <a:p>
            <a:r>
              <a:rPr lang="en-US" sz="800" dirty="0" smtClean="0">
                <a:solidFill>
                  <a:schemeClr val="accent1"/>
                </a:solidFill>
                <a:latin typeface="Roboto" charset="0"/>
                <a:ea typeface="Roboto" charset="0"/>
                <a:cs typeface="Roboto" charset="0"/>
              </a:rPr>
              <a:t>Traditional +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84861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8-G-1C">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V8-G-1C</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297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8-B-1A ">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baseline="0">
                <a:solidFill>
                  <a:schemeClr val="bg1"/>
                </a:solidFill>
                <a:latin typeface="Roboto Light" charset="0"/>
                <a:ea typeface="Roboto Light" charset="0"/>
                <a:cs typeface="Roboto Light" charset="0"/>
              </a:defRPr>
            </a:lvl1pPr>
          </a:lstStyle>
          <a:p>
            <a:r>
              <a:rPr lang="en-US" dirty="0" smtClean="0"/>
              <a:t>Title of the Section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285750" indent="-285750" algn="l">
              <a:buClr>
                <a:schemeClr val="accent1"/>
              </a:buClr>
              <a:buFont typeface="Arial"/>
              <a:buChar char="•"/>
              <a:defRPr sz="1400" b="0" i="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bg1"/>
                </a:solidFill>
                <a:latin typeface="Roboto Light" charset="0"/>
                <a:ea typeface="Roboto Light" charset="0"/>
                <a:cs typeface="Roboto Light" charset="0"/>
              </a:defRPr>
            </a:lvl1pPr>
          </a:lstStyle>
          <a:p>
            <a:pPr lvl="0"/>
            <a:r>
              <a:rPr lang="en-US" dirty="0" smtClean="0"/>
              <a:t>Presentation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V8-B-1A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6627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8-G-1D">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3"/>
          <p:cNvSpPr>
            <a:spLocks noGrp="1"/>
          </p:cNvSpPr>
          <p:nvPr>
            <p:ph sz="quarter" idx="25" hasCustomPrompt="1"/>
          </p:nvPr>
        </p:nvSpPr>
        <p:spPr>
          <a:xfrm>
            <a:off x="336551" y="1387230"/>
            <a:ext cx="399108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1" name="Content Placeholder 3"/>
          <p:cNvSpPr>
            <a:spLocks noGrp="1"/>
          </p:cNvSpPr>
          <p:nvPr>
            <p:ph sz="quarter" idx="26" hasCustomPrompt="1"/>
          </p:nvPr>
        </p:nvSpPr>
        <p:spPr>
          <a:xfrm>
            <a:off x="4575072" y="1387230"/>
            <a:ext cx="3991078"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sp>
        <p:nvSpPr>
          <p:cNvPr id="3" name="Slide Number Placeholder 2"/>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4" name="TextBox 13"/>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V8-G-1D</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 with Titles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600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8-G-1E">
    <p:spTree>
      <p:nvGrpSpPr>
        <p:cNvPr id="1" name=""/>
        <p:cNvGrpSpPr/>
        <p:nvPr/>
      </p:nvGrpSpPr>
      <p:grpSpPr>
        <a:xfrm>
          <a:off x="0" y="0"/>
          <a:ext cx="0" cy="0"/>
          <a:chOff x="0" y="0"/>
          <a:chExt cx="0" cy="0"/>
        </a:xfrm>
      </p:grpSpPr>
      <p:sp>
        <p:nvSpPr>
          <p:cNvPr id="2" name="Title 1"/>
          <p:cNvSpPr>
            <a:spLocks noGrp="1"/>
          </p:cNvSpPr>
          <p:nvPr>
            <p:ph type="title"/>
          </p:nvPr>
        </p:nvSpPr>
        <p:spPr>
          <a:xfrm>
            <a:off x="336562"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5" name="Picture Placeholder 2"/>
          <p:cNvSpPr>
            <a:spLocks noGrp="1"/>
          </p:cNvSpPr>
          <p:nvPr>
            <p:ph type="pic" sz="quarter" idx="21"/>
          </p:nvPr>
        </p:nvSpPr>
        <p:spPr>
          <a:xfrm>
            <a:off x="1068796"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dirty="0"/>
          </a:p>
        </p:txBody>
      </p:sp>
      <p:sp>
        <p:nvSpPr>
          <p:cNvPr id="7" name="Picture Placeholder 2"/>
          <p:cNvSpPr>
            <a:spLocks noGrp="1"/>
          </p:cNvSpPr>
          <p:nvPr>
            <p:ph type="pic" sz="quarter" idx="22"/>
          </p:nvPr>
        </p:nvSpPr>
        <p:spPr>
          <a:xfrm>
            <a:off x="3529519"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8" name="Picture Placeholder 2"/>
          <p:cNvSpPr>
            <a:spLocks noGrp="1"/>
          </p:cNvSpPr>
          <p:nvPr>
            <p:ph type="pic" sz="quarter" idx="23"/>
          </p:nvPr>
        </p:nvSpPr>
        <p:spPr>
          <a:xfrm>
            <a:off x="5990230"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9" name="Text Placeholder 10"/>
          <p:cNvSpPr>
            <a:spLocks noGrp="1"/>
          </p:cNvSpPr>
          <p:nvPr>
            <p:ph type="body" sz="quarter" idx="24"/>
          </p:nvPr>
        </p:nvSpPr>
        <p:spPr>
          <a:xfrm>
            <a:off x="1068796"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0" name="Text Placeholder 10"/>
          <p:cNvSpPr>
            <a:spLocks noGrp="1"/>
          </p:cNvSpPr>
          <p:nvPr>
            <p:ph type="body" sz="quarter" idx="17"/>
          </p:nvPr>
        </p:nvSpPr>
        <p:spPr>
          <a:xfrm>
            <a:off x="1295177"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1" name="Text Placeholder 10"/>
          <p:cNvSpPr>
            <a:spLocks noGrp="1"/>
          </p:cNvSpPr>
          <p:nvPr>
            <p:ph type="body" sz="quarter" idx="41"/>
          </p:nvPr>
        </p:nvSpPr>
        <p:spPr>
          <a:xfrm>
            <a:off x="3529519"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2" name="Text Placeholder 10"/>
          <p:cNvSpPr>
            <a:spLocks noGrp="1"/>
          </p:cNvSpPr>
          <p:nvPr>
            <p:ph type="body" sz="quarter" idx="42"/>
          </p:nvPr>
        </p:nvSpPr>
        <p:spPr>
          <a:xfrm>
            <a:off x="3767218"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3" name="Text Placeholder 10"/>
          <p:cNvSpPr>
            <a:spLocks noGrp="1"/>
          </p:cNvSpPr>
          <p:nvPr>
            <p:ph type="body" sz="quarter" idx="43"/>
          </p:nvPr>
        </p:nvSpPr>
        <p:spPr>
          <a:xfrm>
            <a:off x="5990230"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4" name="Text Placeholder 10"/>
          <p:cNvSpPr>
            <a:spLocks noGrp="1"/>
          </p:cNvSpPr>
          <p:nvPr>
            <p:ph type="body" sz="quarter" idx="44"/>
          </p:nvPr>
        </p:nvSpPr>
        <p:spPr>
          <a:xfrm>
            <a:off x="6223791"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45"/>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smtClean="0">
                <a:solidFill>
                  <a:schemeClr val="accent1"/>
                </a:solidFill>
                <a:latin typeface="Roboto" charset="0"/>
                <a:ea typeface="Roboto" charset="0"/>
                <a:cs typeface="Roboto" charset="0"/>
              </a:rPr>
              <a:t>V8-G-1E</a:t>
            </a:r>
            <a:endParaRPr lang="en-US" sz="800" dirty="0" smtClean="0">
              <a:solidFill>
                <a:schemeClr val="accent1"/>
              </a:solidFill>
              <a:latin typeface="Roboto" charset="0"/>
              <a:ea typeface="Roboto" charset="0"/>
              <a:cs typeface="Roboto" charset="0"/>
            </a:endParaRP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983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8-G-1F">
    <p:spTree>
      <p:nvGrpSpPr>
        <p:cNvPr id="1" name=""/>
        <p:cNvGrpSpPr/>
        <p:nvPr/>
      </p:nvGrpSpPr>
      <p:grpSpPr>
        <a:xfrm>
          <a:off x="0" y="0"/>
          <a:ext cx="0" cy="0"/>
          <a:chOff x="0" y="0"/>
          <a:chExt cx="0" cy="0"/>
        </a:xfrm>
      </p:grpSpPr>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V8-G-1F</a:t>
            </a:r>
          </a:p>
          <a:p>
            <a:r>
              <a:rPr lang="en-US" sz="800" dirty="0" smtClean="0">
                <a:solidFill>
                  <a:schemeClr val="accent1"/>
                </a:solidFill>
                <a:latin typeface="Roboto" charset="0"/>
                <a:ea typeface="Roboto" charset="0"/>
                <a:cs typeface="Roboto" charset="0"/>
              </a:rPr>
              <a:t>Blank</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749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8-G-1G">
    <p:spTree>
      <p:nvGrpSpPr>
        <p:cNvPr id="1" name=""/>
        <p:cNvGrpSpPr/>
        <p:nvPr/>
      </p:nvGrpSpPr>
      <p:grpSpPr>
        <a:xfrm>
          <a:off x="0" y="0"/>
          <a:ext cx="0" cy="0"/>
          <a:chOff x="0" y="0"/>
          <a:chExt cx="0" cy="0"/>
        </a:xfrm>
      </p:grpSpPr>
      <p:sp>
        <p:nvSpPr>
          <p:cNvPr id="5"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3"/>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V8-G-1G</a:t>
            </a:r>
          </a:p>
          <a:p>
            <a:r>
              <a:rPr lang="en-US" sz="800" dirty="0" smtClean="0">
                <a:solidFill>
                  <a:schemeClr val="accent1"/>
                </a:solidFill>
                <a:latin typeface="Roboto" charset="0"/>
                <a:ea typeface="Roboto" charset="0"/>
                <a:cs typeface="Roboto" charset="0"/>
              </a:rPr>
              <a:t>Image</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2615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8-G-1H">
    <p:spTree>
      <p:nvGrpSpPr>
        <p:cNvPr id="1" name=""/>
        <p:cNvGrpSpPr/>
        <p:nvPr/>
      </p:nvGrpSpPr>
      <p:grpSpPr>
        <a:xfrm>
          <a:off x="0" y="0"/>
          <a:ext cx="0" cy="0"/>
          <a:chOff x="0" y="0"/>
          <a:chExt cx="0" cy="0"/>
        </a:xfrm>
      </p:grpSpPr>
      <p:sp>
        <p:nvSpPr>
          <p:cNvPr id="2" name="Title 1"/>
          <p:cNvSpPr>
            <a:spLocks noGrp="1"/>
          </p:cNvSpPr>
          <p:nvPr>
            <p:ph type="title"/>
          </p:nvPr>
        </p:nvSpPr>
        <p:spPr>
          <a:xfrm>
            <a:off x="336555"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15" name="Picture Placeholder 2"/>
          <p:cNvSpPr>
            <a:spLocks noGrp="1"/>
          </p:cNvSpPr>
          <p:nvPr>
            <p:ph type="pic" sz="quarter" idx="22"/>
          </p:nvPr>
        </p:nvSpPr>
        <p:spPr>
          <a:xfrm>
            <a:off x="336561"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6" name="Picture Placeholder 2"/>
          <p:cNvSpPr>
            <a:spLocks noGrp="1"/>
          </p:cNvSpPr>
          <p:nvPr>
            <p:ph type="pic" sz="quarter" idx="41"/>
          </p:nvPr>
        </p:nvSpPr>
        <p:spPr>
          <a:xfrm>
            <a:off x="2410718"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7" name="Picture Placeholder 2"/>
          <p:cNvSpPr>
            <a:spLocks noGrp="1"/>
          </p:cNvSpPr>
          <p:nvPr>
            <p:ph type="pic" sz="quarter" idx="42"/>
          </p:nvPr>
        </p:nvSpPr>
        <p:spPr>
          <a:xfrm>
            <a:off x="4484870"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8" name="Picture Placeholder 2"/>
          <p:cNvSpPr>
            <a:spLocks noGrp="1"/>
          </p:cNvSpPr>
          <p:nvPr>
            <p:ph type="pic" sz="quarter" idx="43"/>
          </p:nvPr>
        </p:nvSpPr>
        <p:spPr>
          <a:xfrm>
            <a:off x="6559026"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9" name="Text Placeholder 10"/>
          <p:cNvSpPr>
            <a:spLocks noGrp="1"/>
          </p:cNvSpPr>
          <p:nvPr>
            <p:ph type="body" sz="quarter" idx="44"/>
          </p:nvPr>
        </p:nvSpPr>
        <p:spPr>
          <a:xfrm>
            <a:off x="336557"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0" name="Text Placeholder 10"/>
          <p:cNvSpPr>
            <a:spLocks noGrp="1"/>
          </p:cNvSpPr>
          <p:nvPr>
            <p:ph type="body" sz="quarter" idx="17"/>
          </p:nvPr>
        </p:nvSpPr>
        <p:spPr>
          <a:xfrm>
            <a:off x="336555"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1" name="Text Placeholder 10"/>
          <p:cNvSpPr>
            <a:spLocks noGrp="1"/>
          </p:cNvSpPr>
          <p:nvPr>
            <p:ph type="body" sz="quarter" idx="45"/>
          </p:nvPr>
        </p:nvSpPr>
        <p:spPr>
          <a:xfrm>
            <a:off x="2410713"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2" name="Text Placeholder 10"/>
          <p:cNvSpPr>
            <a:spLocks noGrp="1"/>
          </p:cNvSpPr>
          <p:nvPr>
            <p:ph type="body" sz="quarter" idx="46"/>
          </p:nvPr>
        </p:nvSpPr>
        <p:spPr>
          <a:xfrm>
            <a:off x="2410711"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3" name="Text Placeholder 10"/>
          <p:cNvSpPr>
            <a:spLocks noGrp="1"/>
          </p:cNvSpPr>
          <p:nvPr>
            <p:ph type="body" sz="quarter" idx="47"/>
          </p:nvPr>
        </p:nvSpPr>
        <p:spPr>
          <a:xfrm>
            <a:off x="4484870"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4" name="Text Placeholder 10"/>
          <p:cNvSpPr>
            <a:spLocks noGrp="1"/>
          </p:cNvSpPr>
          <p:nvPr>
            <p:ph type="body" sz="quarter" idx="48"/>
          </p:nvPr>
        </p:nvSpPr>
        <p:spPr>
          <a:xfrm>
            <a:off x="4484868"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5" name="Text Placeholder 10"/>
          <p:cNvSpPr>
            <a:spLocks noGrp="1"/>
          </p:cNvSpPr>
          <p:nvPr>
            <p:ph type="body" sz="quarter" idx="49"/>
          </p:nvPr>
        </p:nvSpPr>
        <p:spPr>
          <a:xfrm>
            <a:off x="6559026"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6" name="Text Placeholder 10"/>
          <p:cNvSpPr>
            <a:spLocks noGrp="1"/>
          </p:cNvSpPr>
          <p:nvPr>
            <p:ph type="body" sz="quarter" idx="50"/>
          </p:nvPr>
        </p:nvSpPr>
        <p:spPr>
          <a:xfrm>
            <a:off x="6559024"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1"/>
          </p:nvPr>
        </p:nvSpPr>
        <p:spPr/>
        <p:txBody>
          <a:bodyPr/>
          <a:lstStyle/>
          <a:p>
            <a:fld id="{F85B37DC-9FB5-0B4B-8B02-3D69E3035CF6}" type="slidenum">
              <a:rPr lang="en-US" altLang="en-US" smtClean="0"/>
              <a:pPr/>
              <a:t>‹#›</a:t>
            </a:fld>
            <a:endParaRPr lang="en-US" altLang="en-US" dirty="0"/>
          </a:p>
        </p:txBody>
      </p:sp>
      <p:sp>
        <p:nvSpPr>
          <p:cNvPr id="27" name="TextBox 2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V8-G-1H</a:t>
            </a:r>
          </a:p>
          <a:p>
            <a:r>
              <a:rPr lang="en-US" sz="800" dirty="0" smtClean="0">
                <a:solidFill>
                  <a:schemeClr val="accent1"/>
                </a:solidFill>
                <a:latin typeface="Roboto" charset="0"/>
                <a:ea typeface="Roboto" charset="0"/>
                <a:cs typeface="Roboto" charset="0"/>
              </a:rPr>
              <a:t>Traditional + 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0095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8-G-1I">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27" name="Picture Placeholder 2"/>
          <p:cNvSpPr>
            <a:spLocks noGrp="1"/>
          </p:cNvSpPr>
          <p:nvPr>
            <p:ph type="pic" idx="17"/>
          </p:nvPr>
        </p:nvSpPr>
        <p:spPr>
          <a:xfrm>
            <a:off x="1216118"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28" name="Text Placeholder 10"/>
          <p:cNvSpPr>
            <a:spLocks noGrp="1"/>
          </p:cNvSpPr>
          <p:nvPr>
            <p:ph type="body" sz="quarter" idx="18"/>
          </p:nvPr>
        </p:nvSpPr>
        <p:spPr>
          <a:xfrm>
            <a:off x="865943"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9" name="Text Placeholder 10"/>
          <p:cNvSpPr>
            <a:spLocks noGrp="1"/>
          </p:cNvSpPr>
          <p:nvPr>
            <p:ph type="body" sz="quarter" idx="19"/>
          </p:nvPr>
        </p:nvSpPr>
        <p:spPr>
          <a:xfrm>
            <a:off x="86594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0" name="Picture Placeholder 2"/>
          <p:cNvSpPr>
            <a:spLocks noGrp="1"/>
          </p:cNvSpPr>
          <p:nvPr>
            <p:ph type="pic" idx="20"/>
          </p:nvPr>
        </p:nvSpPr>
        <p:spPr>
          <a:xfrm>
            <a:off x="3157460"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1" name="Picture Placeholder 2"/>
          <p:cNvSpPr>
            <a:spLocks noGrp="1"/>
          </p:cNvSpPr>
          <p:nvPr>
            <p:ph type="pic" idx="21"/>
          </p:nvPr>
        </p:nvSpPr>
        <p:spPr>
          <a:xfrm>
            <a:off x="5098801"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2" name="Picture Placeholder 2"/>
          <p:cNvSpPr>
            <a:spLocks noGrp="1"/>
          </p:cNvSpPr>
          <p:nvPr>
            <p:ph type="pic" idx="24"/>
          </p:nvPr>
        </p:nvSpPr>
        <p:spPr>
          <a:xfrm>
            <a:off x="7040142"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3" name="Picture Placeholder 2"/>
          <p:cNvSpPr>
            <a:spLocks noGrp="1"/>
          </p:cNvSpPr>
          <p:nvPr>
            <p:ph type="pic" idx="27"/>
          </p:nvPr>
        </p:nvSpPr>
        <p:spPr>
          <a:xfrm>
            <a:off x="1216118"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4" name="Picture Placeholder 2"/>
          <p:cNvSpPr>
            <a:spLocks noGrp="1"/>
          </p:cNvSpPr>
          <p:nvPr>
            <p:ph type="pic" idx="30"/>
          </p:nvPr>
        </p:nvSpPr>
        <p:spPr>
          <a:xfrm>
            <a:off x="3157460"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5" name="Picture Placeholder 2"/>
          <p:cNvSpPr>
            <a:spLocks noGrp="1"/>
          </p:cNvSpPr>
          <p:nvPr>
            <p:ph type="pic" idx="33"/>
          </p:nvPr>
        </p:nvSpPr>
        <p:spPr>
          <a:xfrm>
            <a:off x="5098801"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6" name="Picture Placeholder 2"/>
          <p:cNvSpPr>
            <a:spLocks noGrp="1"/>
          </p:cNvSpPr>
          <p:nvPr>
            <p:ph type="pic" idx="36"/>
          </p:nvPr>
        </p:nvSpPr>
        <p:spPr>
          <a:xfrm>
            <a:off x="7040142"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7" name="Text Placeholder 10"/>
          <p:cNvSpPr>
            <a:spLocks noGrp="1"/>
          </p:cNvSpPr>
          <p:nvPr>
            <p:ph type="body" sz="quarter" idx="41"/>
          </p:nvPr>
        </p:nvSpPr>
        <p:spPr>
          <a:xfrm>
            <a:off x="2782341"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8" name="Text Placeholder 10"/>
          <p:cNvSpPr>
            <a:spLocks noGrp="1"/>
          </p:cNvSpPr>
          <p:nvPr>
            <p:ph type="body" sz="quarter" idx="42"/>
          </p:nvPr>
        </p:nvSpPr>
        <p:spPr>
          <a:xfrm>
            <a:off x="2782341"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9" name="Text Placeholder 10"/>
          <p:cNvSpPr>
            <a:spLocks noGrp="1"/>
          </p:cNvSpPr>
          <p:nvPr>
            <p:ph type="body" sz="quarter" idx="43"/>
          </p:nvPr>
        </p:nvSpPr>
        <p:spPr>
          <a:xfrm>
            <a:off x="4785826"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0" name="Text Placeholder 10"/>
          <p:cNvSpPr>
            <a:spLocks noGrp="1"/>
          </p:cNvSpPr>
          <p:nvPr>
            <p:ph type="body" sz="quarter" idx="44"/>
          </p:nvPr>
        </p:nvSpPr>
        <p:spPr>
          <a:xfrm>
            <a:off x="4785826"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1" name="Text Placeholder 10"/>
          <p:cNvSpPr>
            <a:spLocks noGrp="1"/>
          </p:cNvSpPr>
          <p:nvPr>
            <p:ph type="body" sz="quarter" idx="45"/>
          </p:nvPr>
        </p:nvSpPr>
        <p:spPr>
          <a:xfrm>
            <a:off x="6724904"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2" name="Text Placeholder 10"/>
          <p:cNvSpPr>
            <a:spLocks noGrp="1"/>
          </p:cNvSpPr>
          <p:nvPr>
            <p:ph type="body" sz="quarter" idx="46"/>
          </p:nvPr>
        </p:nvSpPr>
        <p:spPr>
          <a:xfrm>
            <a:off x="672490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3" name="Text Placeholder 10"/>
          <p:cNvSpPr>
            <a:spLocks noGrp="1"/>
          </p:cNvSpPr>
          <p:nvPr>
            <p:ph type="body" sz="quarter" idx="47"/>
          </p:nvPr>
        </p:nvSpPr>
        <p:spPr>
          <a:xfrm>
            <a:off x="865943"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4" name="Text Placeholder 10"/>
          <p:cNvSpPr>
            <a:spLocks noGrp="1"/>
          </p:cNvSpPr>
          <p:nvPr>
            <p:ph type="body" sz="quarter" idx="48"/>
          </p:nvPr>
        </p:nvSpPr>
        <p:spPr>
          <a:xfrm>
            <a:off x="86594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5" name="Text Placeholder 10"/>
          <p:cNvSpPr>
            <a:spLocks noGrp="1"/>
          </p:cNvSpPr>
          <p:nvPr>
            <p:ph type="body" sz="quarter" idx="49"/>
          </p:nvPr>
        </p:nvSpPr>
        <p:spPr>
          <a:xfrm>
            <a:off x="2782341"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6" name="Text Placeholder 10"/>
          <p:cNvSpPr>
            <a:spLocks noGrp="1"/>
          </p:cNvSpPr>
          <p:nvPr>
            <p:ph type="body" sz="quarter" idx="50"/>
          </p:nvPr>
        </p:nvSpPr>
        <p:spPr>
          <a:xfrm>
            <a:off x="2782341"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7" name="Text Placeholder 10"/>
          <p:cNvSpPr>
            <a:spLocks noGrp="1"/>
          </p:cNvSpPr>
          <p:nvPr>
            <p:ph type="body" sz="quarter" idx="51"/>
          </p:nvPr>
        </p:nvSpPr>
        <p:spPr>
          <a:xfrm>
            <a:off x="4785826"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8" name="Text Placeholder 10"/>
          <p:cNvSpPr>
            <a:spLocks noGrp="1"/>
          </p:cNvSpPr>
          <p:nvPr>
            <p:ph type="body" sz="quarter" idx="52"/>
          </p:nvPr>
        </p:nvSpPr>
        <p:spPr>
          <a:xfrm>
            <a:off x="4785825"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9" name="Text Placeholder 10"/>
          <p:cNvSpPr>
            <a:spLocks noGrp="1"/>
          </p:cNvSpPr>
          <p:nvPr>
            <p:ph type="body" sz="quarter" idx="53"/>
          </p:nvPr>
        </p:nvSpPr>
        <p:spPr>
          <a:xfrm>
            <a:off x="6724904"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50" name="Text Placeholder 10"/>
          <p:cNvSpPr>
            <a:spLocks noGrp="1"/>
          </p:cNvSpPr>
          <p:nvPr>
            <p:ph type="body" sz="quarter" idx="54"/>
          </p:nvPr>
        </p:nvSpPr>
        <p:spPr>
          <a:xfrm>
            <a:off x="672490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7"/>
          </p:nvPr>
        </p:nvSpPr>
        <p:spPr/>
        <p:txBody>
          <a:bodyPr/>
          <a:lstStyle/>
          <a:p>
            <a:fld id="{F85B37DC-9FB5-0B4B-8B02-3D69E3035CF6}" type="slidenum">
              <a:rPr lang="en-US" altLang="en-US" smtClean="0"/>
              <a:pPr/>
              <a:t>‹#›</a:t>
            </a:fld>
            <a:endParaRPr lang="en-US" altLang="en-US" dirty="0"/>
          </a:p>
        </p:txBody>
      </p:sp>
      <p:sp>
        <p:nvSpPr>
          <p:cNvPr id="51" name="TextBox 5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V8-G-1I</a:t>
            </a:r>
          </a:p>
          <a:p>
            <a:r>
              <a:rPr lang="en-US" sz="800" dirty="0" smtClean="0">
                <a:solidFill>
                  <a:schemeClr val="accent1"/>
                </a:solidFill>
                <a:latin typeface="Roboto" charset="0"/>
                <a:ea typeface="Roboto" charset="0"/>
                <a:cs typeface="Roboto" charset="0"/>
              </a:rPr>
              <a:t>Traditional + Eight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3323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faults">
    <p:spTree>
      <p:nvGrpSpPr>
        <p:cNvPr id="1" name=""/>
        <p:cNvGrpSpPr/>
        <p:nvPr/>
      </p:nvGrpSpPr>
      <p:grpSpPr>
        <a:xfrm>
          <a:off x="0" y="0"/>
          <a:ext cx="0" cy="0"/>
          <a:chOff x="0" y="0"/>
          <a:chExt cx="0" cy="0"/>
        </a:xfrm>
      </p:grpSpPr>
      <p:sp>
        <p:nvSpPr>
          <p:cNvPr id="7" name="Rectangle 6"/>
          <p:cNvSpPr/>
          <p:nvPr userDrawn="1"/>
        </p:nvSpPr>
        <p:spPr>
          <a:xfrm>
            <a:off x="1761833" y="1376215"/>
            <a:ext cx="1999281" cy="3079795"/>
          </a:xfrm>
          <a:prstGeom prst="rect">
            <a:avLst/>
          </a:prstGeom>
          <a:solidFill>
            <a:srgbClr val="F6F5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dirty="0" smtClean="0">
                <a:solidFill>
                  <a:schemeClr val="tx1"/>
                </a:solidFill>
                <a:latin typeface="Roboto Light" charset="0"/>
                <a:ea typeface="Roboto Light" charset="0"/>
                <a:cs typeface="Roboto Light" charset="0"/>
              </a:rPr>
              <a:t>Background</a:t>
            </a:r>
            <a:endParaRPr lang="en-US" sz="1400" dirty="0">
              <a:solidFill>
                <a:schemeClr val="tx1"/>
              </a:solidFill>
              <a:latin typeface="Roboto Light" charset="0"/>
              <a:ea typeface="Roboto Light" charset="0"/>
              <a:cs typeface="Roboto Light" charset="0"/>
            </a:endParaRPr>
          </a:p>
        </p:txBody>
      </p:sp>
      <p:sp>
        <p:nvSpPr>
          <p:cNvPr id="8" name="Rectangle 7"/>
          <p:cNvSpPr/>
          <p:nvPr userDrawn="1"/>
        </p:nvSpPr>
        <p:spPr>
          <a:xfrm>
            <a:off x="336550" y="2012012"/>
            <a:ext cx="1608487" cy="156532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smtClean="0">
                <a:solidFill>
                  <a:schemeClr val="tx1"/>
                </a:solidFill>
                <a:latin typeface="Roboto Light" charset="0"/>
                <a:ea typeface="Roboto Light" charset="0"/>
                <a:cs typeface="Roboto Light" charset="0"/>
              </a:rPr>
              <a:t>Square</a:t>
            </a:r>
            <a:endParaRPr lang="en-US" sz="1400" dirty="0">
              <a:solidFill>
                <a:schemeClr val="tx1"/>
              </a:solidFill>
              <a:latin typeface="Roboto Light" charset="0"/>
              <a:ea typeface="Roboto Light" charset="0"/>
              <a:cs typeface="Roboto Light" charset="0"/>
            </a:endParaRPr>
          </a:p>
        </p:txBody>
      </p:sp>
      <p:cxnSp>
        <p:nvCxnSpPr>
          <p:cNvPr id="9" name="Straight Connector 8"/>
          <p:cNvCxnSpPr/>
          <p:nvPr userDrawn="1"/>
        </p:nvCxnSpPr>
        <p:spPr>
          <a:xfrm flipV="1">
            <a:off x="3984489" y="1472339"/>
            <a:ext cx="0" cy="2642461"/>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465553" y="1871224"/>
            <a:ext cx="1148904"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Vertical Line</a:t>
            </a:r>
            <a:endParaRPr lang="en-US" sz="1400" dirty="0">
              <a:latin typeface="Roboto Light" charset="0"/>
              <a:ea typeface="Roboto Light" charset="0"/>
              <a:cs typeface="Roboto Light" charset="0"/>
            </a:endParaRPr>
          </a:p>
        </p:txBody>
      </p:sp>
      <p:sp>
        <p:nvSpPr>
          <p:cNvPr id="11" name="TextBox 10"/>
          <p:cNvSpPr txBox="1"/>
          <p:nvPr userDrawn="1"/>
        </p:nvSpPr>
        <p:spPr>
          <a:xfrm>
            <a:off x="6318896" y="1443046"/>
            <a:ext cx="2247254" cy="1511121"/>
          </a:xfrm>
          <a:prstGeom prst="rect">
            <a:avLst/>
          </a:prstGeom>
          <a:noFill/>
        </p:spPr>
        <p:txBody>
          <a:bodyPr wrap="square" rtlCol="0">
            <a:noAutofit/>
          </a:bodyPr>
          <a:lstStyle/>
          <a:p>
            <a:pPr marL="0" indent="0">
              <a:spcBef>
                <a:spcPts val="600"/>
              </a:spcBef>
              <a:spcAft>
                <a:spcPts val="600"/>
              </a:spcAft>
            </a:pPr>
            <a:r>
              <a:rPr lang="en-US" sz="1200" dirty="0" smtClean="0">
                <a:latin typeface="Roboto Light" charset="0"/>
                <a:ea typeface="Roboto Light" charset="0"/>
                <a:cs typeface="Roboto Light" charset="0"/>
              </a:rPr>
              <a:t>This is the default font / text and size for any text box you draw.</a:t>
            </a:r>
          </a:p>
          <a:p>
            <a:pPr marL="182880" indent="-182880">
              <a:spcBef>
                <a:spcPts val="600"/>
              </a:spcBef>
              <a:spcAft>
                <a:spcPts val="600"/>
              </a:spcAft>
              <a:buClr>
                <a:schemeClr val="accent1"/>
              </a:buClr>
              <a:buFont typeface="Arial" charset="0"/>
              <a:buChar char="•"/>
            </a:pPr>
            <a:r>
              <a:rPr lang="en-US" sz="1200" dirty="0" smtClean="0">
                <a:latin typeface="Roboto Light" charset="0"/>
                <a:ea typeface="Roboto Light" charset="0"/>
                <a:cs typeface="Roboto Light" charset="0"/>
              </a:rPr>
              <a:t>Bullet</a:t>
            </a:r>
          </a:p>
          <a:p>
            <a:pPr marL="182880" indent="-182880">
              <a:spcBef>
                <a:spcPts val="600"/>
              </a:spcBef>
              <a:spcAft>
                <a:spcPts val="600"/>
              </a:spcAft>
              <a:buClr>
                <a:schemeClr val="accent1"/>
              </a:buClr>
              <a:buSzPct val="75000"/>
              <a:buFont typeface="+mj-lt"/>
              <a:buAutoNum type="arabicPeriod"/>
            </a:pPr>
            <a:r>
              <a:rPr lang="en-US" sz="1200" dirty="0" smtClean="0">
                <a:latin typeface="Roboto Light" charset="0"/>
                <a:ea typeface="Roboto Light" charset="0"/>
                <a:cs typeface="Roboto Light" charset="0"/>
              </a:rPr>
              <a:t>Number</a:t>
            </a:r>
          </a:p>
        </p:txBody>
      </p:sp>
      <p:sp>
        <p:nvSpPr>
          <p:cNvPr id="12" name="Rectangle 11"/>
          <p:cNvSpPr/>
          <p:nvPr userDrawn="1"/>
        </p:nvSpPr>
        <p:spPr>
          <a:xfrm>
            <a:off x="4662066" y="2671424"/>
            <a:ext cx="1366400"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Horizontal Line</a:t>
            </a:r>
            <a:endParaRPr lang="en-US" sz="1400" dirty="0">
              <a:latin typeface="Roboto Light" charset="0"/>
              <a:ea typeface="Roboto Light" charset="0"/>
              <a:cs typeface="Roboto Light" charset="0"/>
            </a:endParaRPr>
          </a:p>
        </p:txBody>
      </p:sp>
      <p:cxnSp>
        <p:nvCxnSpPr>
          <p:cNvPr id="13" name="Straight Connector 12"/>
          <p:cNvCxnSpPr/>
          <p:nvPr userDrawn="1"/>
        </p:nvCxnSpPr>
        <p:spPr>
          <a:xfrm>
            <a:off x="2267582" y="2595343"/>
            <a:ext cx="3691515" cy="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userDrawn="1"/>
        </p:nvSpPr>
        <p:spPr>
          <a:xfrm>
            <a:off x="258973" y="1439244"/>
            <a:ext cx="2401100" cy="461665"/>
          </a:xfrm>
          <a:prstGeom prst="rect">
            <a:avLst/>
          </a:prstGeom>
        </p:spPr>
        <p:txBody>
          <a:bodyPr wrap="square">
            <a:spAutoFit/>
          </a:bodyPr>
          <a:lstStyle/>
          <a:p>
            <a:r>
              <a:rPr lang="en-US" sz="1200" dirty="0">
                <a:latin typeface="Roboto Light" charset="0"/>
                <a:ea typeface="Roboto Light" charset="0"/>
                <a:cs typeface="Roboto Light" charset="0"/>
              </a:rPr>
              <a:t>This is the default </a:t>
            </a:r>
            <a:r>
              <a:rPr lang="en-US" sz="1200" dirty="0" smtClean="0">
                <a:latin typeface="Roboto Light" charset="0"/>
                <a:ea typeface="Roboto Light" charset="0"/>
                <a:cs typeface="Roboto Light" charset="0"/>
              </a:rPr>
              <a:t>color of shapes you draw</a:t>
            </a:r>
            <a:endParaRPr lang="en-US" sz="1200" dirty="0">
              <a:latin typeface="Roboto Light" charset="0"/>
              <a:ea typeface="Roboto Light" charset="0"/>
              <a:cs typeface="Roboto Light" charset="0"/>
            </a:endParaRPr>
          </a:p>
        </p:txBody>
      </p:sp>
      <p:sp>
        <p:nvSpPr>
          <p:cNvPr id="2" name="Slide Number Placeholder 1"/>
          <p:cNvSpPr>
            <a:spLocks noGrp="1"/>
          </p:cNvSpPr>
          <p:nvPr>
            <p:ph type="sldNum" sz="quarter" idx="10"/>
          </p:nvPr>
        </p:nvSpPr>
        <p:spPr/>
        <p:txBody>
          <a:bodyPr/>
          <a:lstStyle/>
          <a:p>
            <a:fld id="{F85B37DC-9FB5-0B4B-8B02-3D69E3035CF6}" type="slidenum">
              <a:rPr lang="en-US" altLang="en-US" smtClean="0"/>
              <a:pPr/>
              <a:t>‹#›</a:t>
            </a:fld>
            <a:endParaRPr lang="en-US" altLang="en-US" dirty="0"/>
          </a:p>
        </p:txBody>
      </p:sp>
    </p:spTree>
    <p:extLst>
      <p:ext uri="{BB962C8B-B14F-4D97-AF65-F5344CB8AC3E}">
        <p14:creationId xmlns:p14="http://schemas.microsoft.com/office/powerpoint/2010/main" val="133602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8-B-1B">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bg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V8-B-1B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8868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8-B-1C">
    <p:spTree>
      <p:nvGrpSpPr>
        <p:cNvPr id="1" name=""/>
        <p:cNvGrpSpPr/>
        <p:nvPr/>
      </p:nvGrpSpPr>
      <p:grpSpPr>
        <a:xfrm>
          <a:off x="0" y="0"/>
          <a:ext cx="0" cy="0"/>
          <a:chOff x="0" y="0"/>
          <a:chExt cx="0" cy="0"/>
        </a:xfrm>
      </p:grpSpPr>
      <p:sp>
        <p:nvSpPr>
          <p:cNvPr id="27" name="Right Triangle 26"/>
          <p:cNvSpPr/>
          <p:nvPr userDrawn="1"/>
        </p:nvSpPr>
        <p:spPr>
          <a:xfrm>
            <a:off x="7171231" y="3918632"/>
            <a:ext cx="1997944" cy="1224867"/>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accent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pic>
        <p:nvPicPr>
          <p:cNvPr id="18" name="Picture 17"/>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l="-1"/>
          <a:stretch/>
        </p:blipFill>
        <p:spPr>
          <a:xfrm>
            <a:off x="5169983" y="1151176"/>
            <a:ext cx="3984566" cy="3688926"/>
          </a:xfrm>
          <a:prstGeom prst="rect">
            <a:avLst/>
          </a:prstGeom>
        </p:spPr>
      </p:pic>
      <p:pic>
        <p:nvPicPr>
          <p:cNvPr id="19" name="Picture 18"/>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5" name="Picture 2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6" name="Picture 25"/>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V8-B-1C </a:t>
            </a:r>
          </a:p>
          <a:p>
            <a:r>
              <a:rPr lang="en-US" sz="800" dirty="0" smtClean="0">
                <a:solidFill>
                  <a:schemeClr val="accent1"/>
                </a:solidFill>
                <a:latin typeface="Roboto" charset="0"/>
                <a:ea typeface="Roboto" charset="0"/>
                <a:cs typeface="Roboto" charset="0"/>
              </a:rPr>
              <a:t>Sub-Section</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150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8-C-1A">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bg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V8-C-1A </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0331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16" userDrawn="1">
          <p15:clr>
            <a:srgbClr val="FBAE40"/>
          </p15:clr>
        </p15:guide>
        <p15:guide id="4" orient="horz" pos="26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8-C-1B">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tx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V8-C-1B</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7313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6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8-D-1A">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742950"/>
            <a:ext cx="3570047" cy="3657600"/>
          </a:xfrm>
          <a:prstGeom prst="rect">
            <a:avLst/>
          </a:prstGeom>
        </p:spPr>
        <p:txBody>
          <a:bodyPr anchor="ctr"/>
          <a:lstStyle>
            <a:lvl1pPr algn="l">
              <a:defRPr sz="1800" b="0" i="0" cap="none" baseline="0">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right.</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V8-D-1A</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994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468" userDrawn="1">
          <p15:clr>
            <a:srgbClr val="FBAE40"/>
          </p15:clr>
        </p15:guide>
        <p15:guide id="2" pos="2880">
          <p15:clr>
            <a:srgbClr val="FBAE40"/>
          </p15:clr>
        </p15:guide>
        <p15:guide id="3" orient="horz" pos="1620" userDrawn="1">
          <p15:clr>
            <a:srgbClr val="FBAE40"/>
          </p15:clr>
        </p15:guide>
        <p15:guide id="4"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8-D-1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857250"/>
            <a:ext cx="3570047" cy="876300"/>
          </a:xfrm>
          <a:prstGeom prst="rect">
            <a:avLst/>
          </a:prstGeom>
        </p:spPr>
        <p:txBody>
          <a:bodyPr anchor="t"/>
          <a:lstStyle>
            <a:lvl1pPr algn="l">
              <a:defRPr sz="1800" b="0" i="0" cap="none" baseline="0">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336556"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V8-D-1B</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2931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 Id="rId3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8674848" y="4767263"/>
            <a:ext cx="360363" cy="273050"/>
          </a:xfrm>
          <a:prstGeom prst="rect">
            <a:avLst/>
          </a:prstGeom>
        </p:spPr>
        <p:txBody>
          <a:bodyPr vert="horz" wrap="square" lIns="91440" tIns="45720" rIns="91440" bIns="45720" numCol="1" anchor="ctr" anchorCtr="0" compatLnSpc="1">
            <a:prstTxWarp prst="textNoShape">
              <a:avLst/>
            </a:prstTxWarp>
          </a:bodyPr>
          <a:lstStyle>
            <a:lvl1pPr algn="ctr" defTabSz="612775" eaLnBrk="1" hangingPunct="1">
              <a:defRPr sz="800">
                <a:solidFill>
                  <a:schemeClr val="tx1"/>
                </a:solidFill>
                <a:latin typeface="Roboto Light" charset="0"/>
                <a:ea typeface="Roboto Light" charset="0"/>
                <a:cs typeface="Roboto Light" charset="0"/>
              </a:defRPr>
            </a:lvl1pPr>
          </a:lstStyle>
          <a:p>
            <a:fld id="{F85B37DC-9FB5-0B4B-8B02-3D69E3035CF6}" type="slidenum">
              <a:rPr lang="en-US" altLang="en-US" smtClean="0"/>
              <a:pPr/>
              <a:t>‹#›</a:t>
            </a:fld>
            <a:endParaRPr lang="en-US" altLang="en-US" dirty="0"/>
          </a:p>
        </p:txBody>
      </p:sp>
      <p:sp>
        <p:nvSpPr>
          <p:cNvPr id="11" name="Text Placeholder 10"/>
          <p:cNvSpPr txBox="1">
            <a:spLocks/>
          </p:cNvSpPr>
          <p:nvPr/>
        </p:nvSpPr>
        <p:spPr>
          <a:xfrm>
            <a:off x="918208" y="4751388"/>
            <a:ext cx="1676400" cy="273050"/>
          </a:xfrm>
          <a:prstGeom prst="rect">
            <a:avLst/>
          </a:prstGeom>
          <a:ln>
            <a:noFill/>
          </a:ln>
        </p:spPr>
        <p:txBody>
          <a:bodyPr anchor="ctr"/>
          <a:lstStyle>
            <a:lvl1pPr marL="0" indent="0" algn="r" defTabSz="457200" rtl="0" eaLnBrk="0" fontAlgn="base" hangingPunct="0">
              <a:spcBef>
                <a:spcPct val="20000"/>
              </a:spcBef>
              <a:spcAft>
                <a:spcPct val="0"/>
              </a:spcAft>
              <a:buClr>
                <a:schemeClr val="accent1"/>
              </a:buClr>
              <a:buFont typeface="Arial" charset="0"/>
              <a:buNone/>
              <a:defRPr sz="600" kern="1200" baseline="0">
                <a:solidFill>
                  <a:srgbClr val="808080"/>
                </a:solidFill>
                <a:latin typeface="Roboto Light"/>
                <a:ea typeface="ＭＳ Ｐゴシック" charset="0"/>
                <a:cs typeface="Roboto Light"/>
              </a:defRPr>
            </a:lvl1pPr>
            <a:lvl2pPr marL="742950" indent="-28575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2pPr>
            <a:lvl3pPr marL="11430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3pPr>
            <a:lvl4pPr marL="16002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4pPr>
            <a:lvl5pPr marL="20574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defRPr/>
            </a:pPr>
            <a:r>
              <a:rPr lang="en-US" sz="500" dirty="0"/>
              <a:t>Copyright </a:t>
            </a:r>
            <a:r>
              <a:rPr lang="en-US" sz="500" dirty="0" smtClean="0"/>
              <a:t>2018 </a:t>
            </a:r>
            <a:r>
              <a:rPr lang="en-US" sz="500" dirty="0"/>
              <a:t>Tendril, Inc. All rights reserved.</a:t>
            </a:r>
          </a:p>
        </p:txBody>
      </p:sp>
      <p:cxnSp>
        <p:nvCxnSpPr>
          <p:cNvPr id="12" name="Straight Connector 11"/>
          <p:cNvCxnSpPr/>
          <p:nvPr/>
        </p:nvCxnSpPr>
        <p:spPr>
          <a:xfrm>
            <a:off x="2552700" y="5045075"/>
            <a:ext cx="0" cy="98425"/>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38" cstate="print">
            <a:extLst>
              <a:ext uri="{28A0092B-C50C-407E-A947-70E740481C1C}">
                <a14:useLocalDpi xmlns:a14="http://schemas.microsoft.com/office/drawing/2010/main"/>
              </a:ext>
            </a:extLst>
          </a:blip>
          <a:stretch>
            <a:fillRect/>
          </a:stretch>
        </p:blipFill>
        <p:spPr>
          <a:xfrm>
            <a:off x="293243" y="4834178"/>
            <a:ext cx="594561" cy="105881"/>
          </a:xfrm>
          <a:prstGeom prst="rect">
            <a:avLst/>
          </a:prstGeom>
        </p:spPr>
      </p:pic>
      <p:sp>
        <p:nvSpPr>
          <p:cNvPr id="4" name="Triangle 3"/>
          <p:cNvSpPr/>
          <p:nvPr userDrawn="1"/>
        </p:nvSpPr>
        <p:spPr>
          <a:xfrm rot="5400000">
            <a:off x="-7883" y="4833642"/>
            <a:ext cx="114300" cy="9853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cSld>
  <p:clrMap bg1="lt1" tx1="dk1" bg2="lt2" tx2="dk2" accent1="accent1" accent2="accent2" accent3="accent3" accent4="accent4" accent5="accent5" accent6="accent6" hlink="hlink" folHlink="folHlink"/>
  <p:sldLayoutIdLst>
    <p:sldLayoutId id="2147483757" r:id="rId1"/>
    <p:sldLayoutId id="2147483805" r:id="rId2"/>
    <p:sldLayoutId id="2147483760" r:id="rId3"/>
    <p:sldLayoutId id="2147483798" r:id="rId4"/>
    <p:sldLayoutId id="2147483804" r:id="rId5"/>
    <p:sldLayoutId id="2147483743" r:id="rId6"/>
    <p:sldLayoutId id="2147483803" r:id="rId7"/>
    <p:sldLayoutId id="2147483806" r:id="rId8"/>
    <p:sldLayoutId id="2147483770" r:id="rId9"/>
    <p:sldLayoutId id="2147483783" r:id="rId10"/>
    <p:sldLayoutId id="2147483782" r:id="rId11"/>
    <p:sldLayoutId id="2147483748" r:id="rId12"/>
    <p:sldLayoutId id="2147483772" r:id="rId13"/>
    <p:sldLayoutId id="2147483750" r:id="rId14"/>
    <p:sldLayoutId id="2147483775" r:id="rId15"/>
    <p:sldLayoutId id="2147483776" r:id="rId16"/>
    <p:sldLayoutId id="2147483773" r:id="rId17"/>
    <p:sldLayoutId id="2147483749" r:id="rId18"/>
    <p:sldLayoutId id="2147483801" r:id="rId19"/>
    <p:sldLayoutId id="2147483774" r:id="rId20"/>
    <p:sldLayoutId id="2147483779" r:id="rId21"/>
    <p:sldLayoutId id="2147483768" r:id="rId22"/>
    <p:sldLayoutId id="2147483802" r:id="rId23"/>
    <p:sldLayoutId id="2147483769" r:id="rId24"/>
    <p:sldLayoutId id="2147483777" r:id="rId25"/>
    <p:sldLayoutId id="2147483778" r:id="rId26"/>
    <p:sldLayoutId id="2147483751" r:id="rId27"/>
    <p:sldLayoutId id="2147483763" r:id="rId28"/>
    <p:sldLayoutId id="2147483764" r:id="rId29"/>
    <p:sldLayoutId id="2147483799" r:id="rId30"/>
    <p:sldLayoutId id="2147483752" r:id="rId31"/>
    <p:sldLayoutId id="2147483800" r:id="rId32"/>
    <p:sldLayoutId id="2147483756" r:id="rId33"/>
    <p:sldLayoutId id="2147483753" r:id="rId34"/>
    <p:sldLayoutId id="2147483754" r:id="rId35"/>
    <p:sldLayoutId id="2147483755" r:id="rId3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charset="0"/>
        </a:defRPr>
      </a:lvl2pPr>
      <a:lvl3pPr algn="ctr" defTabSz="457200" rtl="0" eaLnBrk="1" fontAlgn="base" hangingPunct="1">
        <a:spcBef>
          <a:spcPct val="0"/>
        </a:spcBef>
        <a:spcAft>
          <a:spcPct val="0"/>
        </a:spcAft>
        <a:defRPr sz="4400">
          <a:solidFill>
            <a:schemeClr val="tx1"/>
          </a:solidFill>
          <a:latin typeface="Calibri" charset="0"/>
        </a:defRPr>
      </a:lvl3pPr>
      <a:lvl4pPr algn="ctr" defTabSz="457200" rtl="0" eaLnBrk="1" fontAlgn="base" hangingPunct="1">
        <a:spcBef>
          <a:spcPct val="0"/>
        </a:spcBef>
        <a:spcAft>
          <a:spcPct val="0"/>
        </a:spcAft>
        <a:defRPr sz="4400">
          <a:solidFill>
            <a:schemeClr val="tx1"/>
          </a:solidFill>
          <a:latin typeface="Calibri" charset="0"/>
        </a:defRPr>
      </a:lvl4pPr>
      <a:lvl5pPr algn="ctr" defTabSz="457200" rtl="0" eaLnBrk="1" fontAlgn="base" hangingPunct="1">
        <a:spcBef>
          <a:spcPct val="0"/>
        </a:spcBef>
        <a:spcAft>
          <a:spcPct val="0"/>
        </a:spcAft>
        <a:defRPr sz="4400">
          <a:solidFill>
            <a:schemeClr val="tx1"/>
          </a:solidFill>
          <a:latin typeface="Calibri" charset="0"/>
        </a:defRPr>
      </a:lvl5pPr>
      <a:lvl6pPr marL="457200" algn="ctr" defTabSz="457200" rtl="0" eaLnBrk="1" fontAlgn="base" hangingPunct="1">
        <a:spcBef>
          <a:spcPct val="0"/>
        </a:spcBef>
        <a:spcAft>
          <a:spcPct val="0"/>
        </a:spcAft>
        <a:defRPr sz="4400">
          <a:solidFill>
            <a:schemeClr val="tx1"/>
          </a:solidFill>
          <a:latin typeface="Calibri" charset="0"/>
        </a:defRPr>
      </a:lvl6pPr>
      <a:lvl7pPr marL="914400" algn="ctr" defTabSz="457200" rtl="0" eaLnBrk="1" fontAlgn="base" hangingPunct="1">
        <a:spcBef>
          <a:spcPct val="0"/>
        </a:spcBef>
        <a:spcAft>
          <a:spcPct val="0"/>
        </a:spcAft>
        <a:defRPr sz="4400">
          <a:solidFill>
            <a:schemeClr val="tx1"/>
          </a:solidFill>
          <a:latin typeface="Calibri" charset="0"/>
        </a:defRPr>
      </a:lvl7pPr>
      <a:lvl8pPr marL="1371600" algn="ctr" defTabSz="457200" rtl="0" eaLnBrk="1" fontAlgn="base" hangingPunct="1">
        <a:spcBef>
          <a:spcPct val="0"/>
        </a:spcBef>
        <a:spcAft>
          <a:spcPct val="0"/>
        </a:spcAft>
        <a:defRPr sz="4400">
          <a:solidFill>
            <a:schemeClr val="tx1"/>
          </a:solidFill>
          <a:latin typeface="Calibri" charset="0"/>
        </a:defRPr>
      </a:lvl8pPr>
      <a:lvl9pPr marL="1828800" algn="ctr" defTabSz="457200" rtl="0" eaLnBrk="1" fontAlgn="base" hangingPunct="1">
        <a:spcBef>
          <a:spcPct val="0"/>
        </a:spcBef>
        <a:spcAft>
          <a:spcPct val="0"/>
        </a:spcAft>
        <a:defRPr sz="4400">
          <a:solidFill>
            <a:schemeClr val="tx1"/>
          </a:solidFill>
          <a:latin typeface="Calibri"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g"/><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mailto:pete.topleft@gmail.com"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l="3" r="3"/>
          <a:stretch>
            <a:fillRect/>
          </a:stretch>
        </p:blipFill>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smtClean="0"/>
              <a:t>How To Convince Your Boss To </a:t>
            </a:r>
            <a:br>
              <a:rPr lang="en-US" smtClean="0"/>
            </a:br>
            <a:r>
              <a:rPr lang="en-US" smtClean="0"/>
              <a:t>Rewrite the App</a:t>
            </a:r>
            <a:endParaRPr lang="en-US" dirty="0"/>
          </a:p>
        </p:txBody>
      </p:sp>
      <p:sp>
        <p:nvSpPr>
          <p:cNvPr id="14" name="Subtitle 13"/>
          <p:cNvSpPr>
            <a:spLocks noGrp="1"/>
          </p:cNvSpPr>
          <p:nvPr>
            <p:ph type="subTitle" idx="1"/>
          </p:nvPr>
        </p:nvSpPr>
        <p:spPr/>
        <p:txBody>
          <a:bodyPr/>
          <a:lstStyle/>
          <a:p>
            <a:endParaRPr lang="en-US"/>
          </a:p>
        </p:txBody>
      </p:sp>
      <p:sp>
        <p:nvSpPr>
          <p:cNvPr id="15" name="Text Placeholder 14"/>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a:t>
            </a:fld>
            <a:endParaRPr lang="en-US" altLang="en-US"/>
          </a:p>
        </p:txBody>
      </p:sp>
    </p:spTree>
    <p:extLst>
      <p:ext uri="{BB962C8B-B14F-4D97-AF65-F5344CB8AC3E}">
        <p14:creationId xmlns:p14="http://schemas.microsoft.com/office/powerpoint/2010/main" val="83458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#2:</a:t>
            </a:r>
            <a:br>
              <a:rPr lang="en-US" dirty="0" smtClean="0"/>
            </a:br>
            <a:r>
              <a:rPr lang="en-US" dirty="0" smtClean="0"/>
              <a:t/>
            </a:r>
            <a:br>
              <a:rPr lang="en-US" dirty="0" smtClean="0"/>
            </a:br>
            <a:r>
              <a:rPr lang="en-US" dirty="0" smtClean="0"/>
              <a:t>Legacy Application</a:t>
            </a:r>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10</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848" y="296863"/>
            <a:ext cx="5080000" cy="4470400"/>
          </a:xfrm>
          <a:prstGeom prst="rect">
            <a:avLst/>
          </a:prstGeom>
        </p:spPr>
      </p:pic>
    </p:spTree>
    <p:extLst>
      <p:ext uri="{BB962C8B-B14F-4D97-AF65-F5344CB8AC3E}">
        <p14:creationId xmlns:p14="http://schemas.microsoft.com/office/powerpoint/2010/main" val="140909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#3:</a:t>
            </a:r>
          </a:p>
          <a:p>
            <a:endParaRPr lang="en-US" dirty="0"/>
          </a:p>
          <a:p>
            <a:r>
              <a:rPr lang="en-US" dirty="0" smtClean="0"/>
              <a:t>API That Can’t Keep Up</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11</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708514"/>
            <a:ext cx="6084048" cy="3799150"/>
          </a:xfrm>
          <a:prstGeom prst="rect">
            <a:avLst/>
          </a:prstGeom>
          <a:ln w="38100" cap="sq">
            <a:solidFill>
              <a:srgbClr val="83C2C3"/>
            </a:solidFill>
            <a:prstDash val="solid"/>
            <a:miter lim="800000"/>
          </a:ln>
          <a:effectLst/>
        </p:spPr>
      </p:pic>
    </p:spTree>
    <p:extLst>
      <p:ext uri="{BB962C8B-B14F-4D97-AF65-F5344CB8AC3E}">
        <p14:creationId xmlns:p14="http://schemas.microsoft.com/office/powerpoint/2010/main" val="29071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556" r="5556"/>
          <a:stretch>
            <a:fillRect/>
          </a:stretch>
        </p:blipFill>
        <p:spPr/>
      </p:pic>
      <p:sp>
        <p:nvSpPr>
          <p:cNvPr id="8" name="Title 7"/>
          <p:cNvSpPr>
            <a:spLocks noGrp="1"/>
          </p:cNvSpPr>
          <p:nvPr>
            <p:ph type="ctrTitle"/>
          </p:nvPr>
        </p:nvSpPr>
        <p:spPr/>
        <p:txBody>
          <a:bodyPr/>
          <a:lstStyle/>
          <a:p>
            <a:r>
              <a:rPr lang="en-US" dirty="0" smtClean="0"/>
              <a:t>The Risks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12</a:t>
            </a:fld>
            <a:endParaRPr lang="en-US" altLang="en-US" dirty="0"/>
          </a:p>
        </p:txBody>
      </p:sp>
      <p:sp>
        <p:nvSpPr>
          <p:cNvPr id="11" name="Text Placeholder 10"/>
          <p:cNvSpPr>
            <a:spLocks noGrp="1"/>
          </p:cNvSpPr>
          <p:nvPr>
            <p:ph type="body" sz="quarter" idx="22"/>
          </p:nvPr>
        </p:nvSpPr>
        <p:spPr/>
        <p:txBody>
          <a:bodyPr/>
          <a:lstStyle/>
          <a:p>
            <a:r>
              <a:rPr lang="en-US" dirty="0"/>
              <a:t>Rewrites are extremely unpredictable in both timeline and outcome</a:t>
            </a:r>
          </a:p>
          <a:p>
            <a:r>
              <a:rPr lang="en-US" dirty="0" smtClean="0"/>
              <a:t>Missed opportunities</a:t>
            </a:r>
          </a:p>
          <a:p>
            <a:r>
              <a:rPr lang="en-US" dirty="0" smtClean="0"/>
              <a:t>New </a:t>
            </a:r>
            <a:r>
              <a:rPr lang="en-US" dirty="0" smtClean="0"/>
              <a:t>app, new bugs</a:t>
            </a:r>
          </a:p>
          <a:p>
            <a:r>
              <a:rPr lang="en-US" dirty="0" smtClean="0"/>
              <a:t>Loss of functionality</a:t>
            </a:r>
          </a:p>
          <a:p>
            <a:r>
              <a:rPr lang="en-US" dirty="0" smtClean="0"/>
              <a:t>Customers won’t </a:t>
            </a:r>
            <a:r>
              <a:rPr lang="en-US" dirty="0" smtClean="0"/>
              <a:t>switch</a:t>
            </a:r>
          </a:p>
          <a:p>
            <a:r>
              <a:rPr lang="en-US" dirty="0"/>
              <a:t>Run out of capital</a:t>
            </a:r>
          </a:p>
          <a:p>
            <a:endParaRPr lang="en-US" dirty="0"/>
          </a:p>
          <a:p>
            <a:endParaRPr lang="en-US" dirty="0"/>
          </a:p>
        </p:txBody>
      </p:sp>
    </p:spTree>
    <p:extLst>
      <p:ext uri="{BB962C8B-B14F-4D97-AF65-F5344CB8AC3E}">
        <p14:creationId xmlns:p14="http://schemas.microsoft.com/office/powerpoint/2010/main" val="507091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9990" r="19990"/>
          <a:stretch>
            <a:fillRect/>
          </a:stretch>
        </p:blipFill>
        <p:spPr/>
      </p:pic>
      <p:sp>
        <p:nvSpPr>
          <p:cNvPr id="8" name="Title 7"/>
          <p:cNvSpPr>
            <a:spLocks noGrp="1"/>
          </p:cNvSpPr>
          <p:nvPr>
            <p:ph type="ctrTitle"/>
          </p:nvPr>
        </p:nvSpPr>
        <p:spPr/>
        <p:txBody>
          <a:bodyPr/>
          <a:lstStyle/>
          <a:p>
            <a:r>
              <a:rPr lang="en-US" dirty="0" smtClean="0"/>
              <a:t>The Rewards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13</a:t>
            </a:fld>
            <a:endParaRPr lang="en-US" altLang="en-US" dirty="0"/>
          </a:p>
        </p:txBody>
      </p:sp>
      <p:sp>
        <p:nvSpPr>
          <p:cNvPr id="11" name="Text Placeholder 10"/>
          <p:cNvSpPr>
            <a:spLocks noGrp="1"/>
          </p:cNvSpPr>
          <p:nvPr>
            <p:ph type="body" sz="quarter" idx="22"/>
          </p:nvPr>
        </p:nvSpPr>
        <p:spPr/>
        <p:txBody>
          <a:bodyPr/>
          <a:lstStyle/>
          <a:p>
            <a:r>
              <a:rPr lang="en-US" dirty="0" smtClean="0"/>
              <a:t>Stable platform</a:t>
            </a:r>
          </a:p>
          <a:p>
            <a:r>
              <a:rPr lang="en-US" dirty="0" smtClean="0"/>
              <a:t>Faster feature development</a:t>
            </a:r>
          </a:p>
          <a:p>
            <a:r>
              <a:rPr lang="en-US" dirty="0" smtClean="0"/>
              <a:t>Pay down tech debt</a:t>
            </a:r>
          </a:p>
          <a:p>
            <a:r>
              <a:rPr lang="en-US" dirty="0" smtClean="0"/>
              <a:t>Less </a:t>
            </a:r>
            <a:r>
              <a:rPr lang="en-US" dirty="0" smtClean="0"/>
              <a:t>bugs</a:t>
            </a:r>
          </a:p>
          <a:p>
            <a:r>
              <a:rPr lang="en-US" dirty="0" smtClean="0"/>
              <a:t>Happy engineers</a:t>
            </a:r>
          </a:p>
          <a:p>
            <a:endParaRPr lang="en-US" dirty="0"/>
          </a:p>
        </p:txBody>
      </p:sp>
    </p:spTree>
    <p:extLst>
      <p:ext uri="{BB962C8B-B14F-4D97-AF65-F5344CB8AC3E}">
        <p14:creationId xmlns:p14="http://schemas.microsoft.com/office/powerpoint/2010/main" val="19924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What’s an engineer to do?</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14</a:t>
            </a:fld>
            <a:endParaRPr lang="en-US" altLang="en-US"/>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2486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pic>
        <p:nvPicPr>
          <p:cNvPr id="17" name="Picture Placeholder 16"/>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39" b="39"/>
          <a:stretch>
            <a:fillRect/>
          </a:stretch>
        </p:blipFill>
        <p:spPr>
          <a:xfrm>
            <a:off x="3868445" y="1473200"/>
            <a:ext cx="1633844" cy="1633844"/>
          </a:xfrm>
          <a:prstGeom prst="rect">
            <a:avLst/>
          </a:prstGeom>
          <a:noFill/>
          <a:ln>
            <a:noFill/>
          </a:ln>
        </p:spPr>
      </p:pic>
      <p:pic>
        <p:nvPicPr>
          <p:cNvPr id="18" name="Picture Placeholder 17"/>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6070600" y="1303544"/>
            <a:ext cx="1930500" cy="1930500"/>
          </a:xfrm>
          <a:prstGeom prst="rect">
            <a:avLst/>
          </a:prstGeom>
          <a:noFill/>
          <a:ln>
            <a:noFill/>
          </a:ln>
        </p:spPr>
      </p:pic>
      <p:sp>
        <p:nvSpPr>
          <p:cNvPr id="7" name="Text Placeholder 6"/>
          <p:cNvSpPr>
            <a:spLocks noGrp="1"/>
          </p:cNvSpPr>
          <p:nvPr>
            <p:ph type="body" sz="quarter" idx="24"/>
          </p:nvPr>
        </p:nvSpPr>
        <p:spPr>
          <a:xfrm>
            <a:off x="1068796" y="3451118"/>
            <a:ext cx="2036270" cy="307777"/>
          </a:xfrm>
        </p:spPr>
        <p:txBody>
          <a:bodyPr/>
          <a:lstStyle/>
          <a:p>
            <a:r>
              <a:rPr lang="en-US" sz="2000" dirty="0" smtClean="0"/>
              <a:t>Diagnose</a:t>
            </a:r>
            <a:endParaRPr lang="en-US" sz="2000" dirty="0"/>
          </a:p>
        </p:txBody>
      </p:sp>
      <p:sp>
        <p:nvSpPr>
          <p:cNvPr id="9" name="Text Placeholder 8"/>
          <p:cNvSpPr>
            <a:spLocks noGrp="1"/>
          </p:cNvSpPr>
          <p:nvPr>
            <p:ph type="body" sz="quarter" idx="41"/>
          </p:nvPr>
        </p:nvSpPr>
        <p:spPr>
          <a:xfrm>
            <a:off x="3529519" y="3451118"/>
            <a:ext cx="2036270" cy="307777"/>
          </a:xfrm>
        </p:spPr>
        <p:txBody>
          <a:bodyPr/>
          <a:lstStyle/>
          <a:p>
            <a:r>
              <a:rPr lang="en-US" sz="2000" dirty="0" smtClean="0"/>
              <a:t>Measure</a:t>
            </a:r>
            <a:endParaRPr lang="en-US" sz="2000" dirty="0"/>
          </a:p>
        </p:txBody>
      </p:sp>
      <p:sp>
        <p:nvSpPr>
          <p:cNvPr id="11" name="Text Placeholder 10"/>
          <p:cNvSpPr>
            <a:spLocks noGrp="1"/>
          </p:cNvSpPr>
          <p:nvPr>
            <p:ph type="body" sz="quarter" idx="43"/>
          </p:nvPr>
        </p:nvSpPr>
        <p:spPr>
          <a:xfrm>
            <a:off x="5990230" y="3451118"/>
            <a:ext cx="2036270" cy="307777"/>
          </a:xfrm>
        </p:spPr>
        <p:txBody>
          <a:bodyPr/>
          <a:lstStyle/>
          <a:p>
            <a:r>
              <a:rPr lang="en-US" sz="2000" dirty="0" smtClean="0"/>
              <a:t>Identify</a:t>
            </a:r>
            <a:endParaRPr lang="en-US" sz="2000"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15</a:t>
            </a:fld>
            <a:endParaRPr lang="en-US" altLang="en-US" dirty="0"/>
          </a:p>
        </p:txBody>
      </p:sp>
      <p:pic>
        <p:nvPicPr>
          <p:cNvPr id="20" name="Picture Placeholder 19"/>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39" b="39"/>
          <a:stretch>
            <a:fillRect/>
          </a:stretch>
        </p:blipFill>
        <p:spPr>
          <a:xfrm>
            <a:off x="1068796" y="1388274"/>
            <a:ext cx="2023570" cy="2023570"/>
          </a:xfrm>
          <a:prstGeom prst="rect">
            <a:avLst/>
          </a:prstGeom>
          <a:noFill/>
          <a:ln>
            <a:noFill/>
          </a:ln>
        </p:spPr>
      </p:pic>
    </p:spTree>
    <p:extLst>
      <p:ext uri="{BB962C8B-B14F-4D97-AF65-F5344CB8AC3E}">
        <p14:creationId xmlns:p14="http://schemas.microsoft.com/office/powerpoint/2010/main" val="69563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556" r="5556"/>
          <a:stretch>
            <a:fillRect/>
          </a:stretch>
        </p:blipFill>
        <p:spPr>
          <a:prstGeom prst="rect">
            <a:avLst/>
          </a:prstGeom>
          <a:noFill/>
          <a:ln>
            <a:noFill/>
          </a:ln>
        </p:spPr>
      </p:pic>
      <p:sp>
        <p:nvSpPr>
          <p:cNvPr id="8" name="Title 7"/>
          <p:cNvSpPr>
            <a:spLocks noGrp="1"/>
          </p:cNvSpPr>
          <p:nvPr>
            <p:ph type="ctrTitle"/>
          </p:nvPr>
        </p:nvSpPr>
        <p:spPr/>
        <p:txBody>
          <a:bodyPr/>
          <a:lstStyle/>
          <a:p>
            <a:r>
              <a:rPr lang="en-US" dirty="0" smtClean="0"/>
              <a:t>What’s Wrong With the App?</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16</a:t>
            </a:fld>
            <a:endParaRPr lang="en-US" altLang="en-US" dirty="0"/>
          </a:p>
        </p:txBody>
      </p:sp>
      <p:sp>
        <p:nvSpPr>
          <p:cNvPr id="11" name="Text Placeholder 10"/>
          <p:cNvSpPr>
            <a:spLocks noGrp="1"/>
          </p:cNvSpPr>
          <p:nvPr>
            <p:ph type="body" sz="quarter" idx="22"/>
          </p:nvPr>
        </p:nvSpPr>
        <p:spPr>
          <a:xfrm>
            <a:off x="336556" y="1733550"/>
            <a:ext cx="3570047" cy="2800350"/>
          </a:xfrm>
        </p:spPr>
        <p:txBody>
          <a:bodyPr/>
          <a:lstStyle/>
          <a:p>
            <a:r>
              <a:rPr lang="en-US" dirty="0" smtClean="0"/>
              <a:t>Too tightly coupled </a:t>
            </a:r>
            <a:endParaRPr lang="en-US" dirty="0"/>
          </a:p>
          <a:p>
            <a:r>
              <a:rPr lang="en-US" dirty="0" smtClean="0"/>
              <a:t>Can’t </a:t>
            </a:r>
            <a:r>
              <a:rPr lang="en-US" dirty="0" smtClean="0"/>
              <a:t>scale</a:t>
            </a:r>
          </a:p>
          <a:p>
            <a:r>
              <a:rPr lang="en-US" dirty="0" smtClean="0"/>
              <a:t>Old </a:t>
            </a:r>
            <a:r>
              <a:rPr lang="en-US" dirty="0" smtClean="0"/>
              <a:t>tech</a:t>
            </a:r>
          </a:p>
          <a:p>
            <a:pPr lvl="1"/>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441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can the problem be measured?</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17</a:t>
            </a:fld>
            <a:endParaRPr lang="en-US" altLang="en-US" dirty="0"/>
          </a:p>
        </p:txBody>
      </p:sp>
      <p:sp>
        <p:nvSpPr>
          <p:cNvPr id="11" name="Text Placeholder 10"/>
          <p:cNvSpPr>
            <a:spLocks noGrp="1"/>
          </p:cNvSpPr>
          <p:nvPr>
            <p:ph type="body" sz="quarter" idx="22"/>
          </p:nvPr>
        </p:nvSpPr>
        <p:spPr/>
        <p:txBody>
          <a:bodyPr/>
          <a:lstStyle/>
          <a:p>
            <a:r>
              <a:rPr lang="en-US" dirty="0"/>
              <a:t>Performance Tests</a:t>
            </a:r>
          </a:p>
          <a:p>
            <a:r>
              <a:rPr lang="en-US" dirty="0" smtClean="0"/>
              <a:t>Hosting </a:t>
            </a:r>
            <a:r>
              <a:rPr lang="en-US" dirty="0"/>
              <a:t>Costs</a:t>
            </a:r>
          </a:p>
          <a:p>
            <a:r>
              <a:rPr lang="en-US" dirty="0" smtClean="0"/>
              <a:t>Bug </a:t>
            </a:r>
            <a:r>
              <a:rPr lang="en-US" dirty="0" smtClean="0"/>
              <a:t>Tracking (</a:t>
            </a:r>
            <a:r>
              <a:rPr lang="en-US" dirty="0"/>
              <a:t>J</a:t>
            </a:r>
            <a:r>
              <a:rPr lang="en-US" dirty="0" smtClean="0"/>
              <a:t>ira, </a:t>
            </a:r>
            <a:r>
              <a:rPr lang="en-US" dirty="0"/>
              <a:t>T</a:t>
            </a:r>
            <a:r>
              <a:rPr lang="en-US" dirty="0" smtClean="0"/>
              <a:t>rello, </a:t>
            </a:r>
            <a:r>
              <a:rPr lang="en-US" dirty="0"/>
              <a:t>P</a:t>
            </a:r>
            <a:r>
              <a:rPr lang="en-US" dirty="0" smtClean="0"/>
              <a:t>ivotal Tracker, </a:t>
            </a:r>
            <a:r>
              <a:rPr lang="en-US" dirty="0" err="1" smtClean="0"/>
              <a:t>etc</a:t>
            </a:r>
            <a:r>
              <a:rPr lang="en-US" dirty="0" smtClean="0"/>
              <a:t>)</a:t>
            </a:r>
          </a:p>
          <a:p>
            <a:r>
              <a:rPr lang="en-US" dirty="0" smtClean="0"/>
              <a:t>Outage and Response</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348" y="685800"/>
            <a:ext cx="3746500" cy="3746500"/>
          </a:xfrm>
          <a:prstGeom prst="rect">
            <a:avLst/>
          </a:prstGeom>
        </p:spPr>
      </p:pic>
    </p:spTree>
    <p:extLst>
      <p:ext uri="{BB962C8B-B14F-4D97-AF65-F5344CB8AC3E}">
        <p14:creationId xmlns:p14="http://schemas.microsoft.com/office/powerpoint/2010/main" val="213657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How do you help the company accomplish </a:t>
            </a:r>
            <a:r>
              <a:rPr lang="en-US" dirty="0" smtClean="0"/>
              <a:t>it’s </a:t>
            </a:r>
            <a:r>
              <a:rPr lang="en-US" dirty="0"/>
              <a:t>goals?</a:t>
            </a:r>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18</a:t>
            </a:fld>
            <a:endParaRPr lang="en-US" altLang="en-US" dirty="0"/>
          </a:p>
        </p:txBody>
      </p:sp>
      <p:sp>
        <p:nvSpPr>
          <p:cNvPr id="11" name="Text Placeholder 10"/>
          <p:cNvSpPr>
            <a:spLocks noGrp="1"/>
          </p:cNvSpPr>
          <p:nvPr>
            <p:ph type="body" sz="quarter" idx="22"/>
          </p:nvPr>
        </p:nvSpPr>
        <p:spPr/>
        <p:txBody>
          <a:bodyPr/>
          <a:lstStyle/>
          <a:p>
            <a:r>
              <a:rPr lang="en-US" dirty="0" smtClean="0"/>
              <a:t>Capture opportunity</a:t>
            </a:r>
          </a:p>
          <a:p>
            <a:r>
              <a:rPr lang="en-US" dirty="0" smtClean="0"/>
              <a:t>Accrue tech debt wisely</a:t>
            </a:r>
          </a:p>
          <a:p>
            <a:r>
              <a:rPr lang="en-US" dirty="0" smtClean="0"/>
              <a:t>Fix bugs</a:t>
            </a:r>
          </a:p>
          <a:p>
            <a:r>
              <a:rPr lang="en-US" dirty="0" smtClean="0"/>
              <a:t>Identify </a:t>
            </a:r>
            <a:r>
              <a:rPr lang="en-US" dirty="0" smtClean="0"/>
              <a:t>relevant solutions</a:t>
            </a:r>
            <a:endParaRPr lang="en-US" dirty="0" smtClean="0"/>
          </a:p>
          <a:p>
            <a:r>
              <a:rPr lang="en-US" dirty="0" smtClean="0"/>
              <a:t>Empower development teams</a:t>
            </a:r>
          </a:p>
          <a:p>
            <a:r>
              <a:rPr lang="en-US" dirty="0" smtClean="0"/>
              <a:t>Keep </a:t>
            </a:r>
            <a:r>
              <a:rPr lang="en-US" dirty="0" smtClean="0"/>
              <a:t>architecture </a:t>
            </a:r>
            <a:r>
              <a:rPr lang="en-US" dirty="0" smtClean="0"/>
              <a:t>flexible</a:t>
            </a:r>
          </a:p>
          <a:p>
            <a:endParaRPr lang="en-US" dirty="0" smtClean="0"/>
          </a:p>
          <a:p>
            <a:endParaRPr lang="en-US" dirty="0" smtClean="0"/>
          </a:p>
          <a:p>
            <a:endParaRPr lang="en-US" dirty="0" smtClean="0"/>
          </a:p>
          <a:p>
            <a:endParaRPr lang="en-US" dirty="0"/>
          </a:p>
        </p:txBody>
      </p:sp>
      <p:sp>
        <p:nvSpPr>
          <p:cNvPr id="6" name="Donut 5"/>
          <p:cNvSpPr/>
          <p:nvPr/>
        </p:nvSpPr>
        <p:spPr>
          <a:xfrm>
            <a:off x="4914900" y="755650"/>
            <a:ext cx="3352800" cy="3352800"/>
          </a:xfrm>
          <a:prstGeom prst="donut">
            <a:avLst/>
          </a:prstGeom>
          <a:noFill/>
          <a:ln w="1270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7" name="Oval 6"/>
          <p:cNvSpPr/>
          <p:nvPr/>
        </p:nvSpPr>
        <p:spPr>
          <a:xfrm>
            <a:off x="6350000" y="2171700"/>
            <a:ext cx="495300" cy="495300"/>
          </a:xfrm>
          <a:prstGeom prst="ellipse">
            <a:avLst/>
          </a:prstGeom>
          <a:noFill/>
          <a:ln w="1174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200313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does the company benefit?</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19</a:t>
            </a:fld>
            <a:endParaRPr lang="en-US" altLang="en-US" dirty="0"/>
          </a:p>
        </p:txBody>
      </p:sp>
      <p:sp>
        <p:nvSpPr>
          <p:cNvPr id="11" name="Text Placeholder 10"/>
          <p:cNvSpPr>
            <a:spLocks noGrp="1"/>
          </p:cNvSpPr>
          <p:nvPr>
            <p:ph type="body" sz="quarter" idx="22"/>
          </p:nvPr>
        </p:nvSpPr>
        <p:spPr/>
        <p:txBody>
          <a:bodyPr/>
          <a:lstStyle/>
          <a:p>
            <a:r>
              <a:rPr lang="en-US" dirty="0" smtClean="0"/>
              <a:t>Less bugs = more resources</a:t>
            </a:r>
          </a:p>
          <a:p>
            <a:r>
              <a:rPr lang="en-US" dirty="0"/>
              <a:t>Faster feature </a:t>
            </a:r>
            <a:r>
              <a:rPr lang="en-US" dirty="0" smtClean="0"/>
              <a:t>delivery</a:t>
            </a:r>
          </a:p>
          <a:p>
            <a:r>
              <a:rPr lang="en-US" dirty="0" smtClean="0"/>
              <a:t>Better security</a:t>
            </a:r>
          </a:p>
          <a:p>
            <a:r>
              <a:rPr lang="en-US" dirty="0"/>
              <a:t>New b</a:t>
            </a:r>
            <a:r>
              <a:rPr lang="en-US" dirty="0" smtClean="0"/>
              <a:t>usiness </a:t>
            </a:r>
            <a:r>
              <a:rPr lang="en-US" dirty="0" smtClean="0"/>
              <a:t>opportunities</a:t>
            </a:r>
            <a:endParaRPr lang="en-US" dirty="0" smtClean="0"/>
          </a:p>
          <a:p>
            <a:r>
              <a:rPr lang="en-US" dirty="0"/>
              <a:t>Lower </a:t>
            </a:r>
            <a:r>
              <a:rPr lang="en-US" dirty="0" smtClean="0"/>
              <a:t>hosting </a:t>
            </a:r>
            <a:r>
              <a:rPr lang="en-US" dirty="0"/>
              <a:t>c</a:t>
            </a:r>
            <a:r>
              <a:rPr lang="en-US" dirty="0" smtClean="0"/>
              <a:t>osts</a:t>
            </a:r>
            <a:endParaRPr lang="en-US" dirty="0" smtClean="0"/>
          </a:p>
          <a:p>
            <a:r>
              <a:rPr lang="en-US" dirty="0"/>
              <a:t>More </a:t>
            </a:r>
            <a:r>
              <a:rPr lang="en-US" dirty="0" smtClean="0"/>
              <a:t>stability = happy customers</a:t>
            </a:r>
          </a:p>
          <a:p>
            <a:r>
              <a:rPr lang="en-US" dirty="0" smtClean="0"/>
              <a:t>Better </a:t>
            </a:r>
            <a:r>
              <a:rPr lang="en-US" dirty="0" smtClean="0"/>
              <a:t>dev retention and recruitment</a:t>
            </a:r>
          </a:p>
          <a:p>
            <a:r>
              <a:rPr lang="en-US" dirty="0" smtClean="0"/>
              <a:t>Better company culture</a:t>
            </a:r>
          </a:p>
          <a:p>
            <a:endParaRPr lang="en-US" dirty="0" smtClean="0"/>
          </a:p>
          <a:p>
            <a:endParaRPr lang="en-US" dirty="0" smtClean="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98" y="584200"/>
            <a:ext cx="4083050" cy="4083050"/>
          </a:xfrm>
          <a:prstGeom prst="rect">
            <a:avLst/>
          </a:prstGeom>
        </p:spPr>
      </p:pic>
    </p:spTree>
    <p:extLst>
      <p:ext uri="{BB962C8B-B14F-4D97-AF65-F5344CB8AC3E}">
        <p14:creationId xmlns:p14="http://schemas.microsoft.com/office/powerpoint/2010/main" val="38717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0370" r="20370"/>
          <a:stretch>
            <a:fillRect/>
          </a:stretch>
        </p:blipFill>
        <p:spPr/>
      </p:pic>
      <p:sp>
        <p:nvSpPr>
          <p:cNvPr id="8" name="Title 7"/>
          <p:cNvSpPr>
            <a:spLocks noGrp="1"/>
          </p:cNvSpPr>
          <p:nvPr>
            <p:ph type="ctrTitle"/>
          </p:nvPr>
        </p:nvSpPr>
        <p:spPr>
          <a:xfrm>
            <a:off x="336556" y="857250"/>
            <a:ext cx="3570047" cy="438150"/>
          </a:xfrm>
        </p:spPr>
        <p:txBody>
          <a:bodyPr/>
          <a:lstStyle/>
          <a:p>
            <a:r>
              <a:rPr lang="en-US" dirty="0" smtClean="0"/>
              <a:t>Pete </a:t>
            </a:r>
            <a:r>
              <a:rPr lang="en-US" dirty="0" err="1" smtClean="0"/>
              <a:t>Jeffryes</a:t>
            </a:r>
            <a:endParaRPr lang="en-US" dirty="0"/>
          </a:p>
        </p:txBody>
      </p:sp>
      <p:sp>
        <p:nvSpPr>
          <p:cNvPr id="9" name="Text Placeholder 8"/>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a:t>
            </a:fld>
            <a:endParaRPr lang="en-US" altLang="en-US" dirty="0"/>
          </a:p>
        </p:txBody>
      </p:sp>
      <p:sp>
        <p:nvSpPr>
          <p:cNvPr id="11" name="Text Placeholder 10"/>
          <p:cNvSpPr>
            <a:spLocks noGrp="1"/>
          </p:cNvSpPr>
          <p:nvPr>
            <p:ph type="body" sz="quarter" idx="22"/>
          </p:nvPr>
        </p:nvSpPr>
        <p:spPr>
          <a:xfrm>
            <a:off x="336556" y="1403350"/>
            <a:ext cx="3570047" cy="3117850"/>
          </a:xfrm>
        </p:spPr>
        <p:txBody>
          <a:bodyPr/>
          <a:lstStyle/>
          <a:p>
            <a:pPr lvl="1"/>
            <a:r>
              <a:rPr lang="en-US" dirty="0" err="1" smtClean="0"/>
              <a:t>petej.org</a:t>
            </a:r>
            <a:endParaRPr lang="en-US" dirty="0"/>
          </a:p>
          <a:p>
            <a:pPr lvl="1"/>
            <a:r>
              <a:rPr lang="en-US" dirty="0" err="1"/>
              <a:t>p</a:t>
            </a:r>
            <a:r>
              <a:rPr lang="en-US" dirty="0" err="1" smtClean="0"/>
              <a:t>ete.topleft@gmail.com</a:t>
            </a:r>
            <a:endParaRPr lang="en-US" dirty="0" smtClean="0"/>
          </a:p>
          <a:p>
            <a:pPr lvl="1"/>
            <a:r>
              <a:rPr lang="en-US" dirty="0" smtClean="0"/>
              <a:t>Twitter: @</a:t>
            </a:r>
            <a:r>
              <a:rPr lang="en-US" dirty="0" err="1" smtClean="0"/>
              <a:t>topleftdev</a:t>
            </a:r>
            <a:endParaRPr lang="en-US" dirty="0" smtClean="0"/>
          </a:p>
          <a:p>
            <a:pPr lvl="1"/>
            <a:r>
              <a:rPr lang="en-US" dirty="0" err="1" smtClean="0"/>
              <a:t>Github</a:t>
            </a:r>
            <a:r>
              <a:rPr lang="en-US" dirty="0" smtClean="0"/>
              <a:t>: @</a:t>
            </a:r>
            <a:r>
              <a:rPr lang="en-US" dirty="0" err="1" smtClean="0"/>
              <a:t>topleft</a:t>
            </a:r>
            <a:endParaRPr lang="en-US" dirty="0" smtClean="0"/>
          </a:p>
          <a:p>
            <a:pPr lvl="1"/>
            <a:r>
              <a:rPr lang="en-US" dirty="0"/>
              <a:t>https://</a:t>
            </a:r>
            <a:r>
              <a:rPr lang="en-US" dirty="0" err="1"/>
              <a:t>github.com</a:t>
            </a:r>
            <a:r>
              <a:rPr lang="en-US" dirty="0"/>
              <a:t>/</a:t>
            </a:r>
            <a:r>
              <a:rPr lang="en-US" dirty="0" err="1"/>
              <a:t>topleft</a:t>
            </a:r>
            <a:r>
              <a:rPr lang="en-US" dirty="0"/>
              <a:t>/</a:t>
            </a:r>
            <a:r>
              <a:rPr lang="en-US" dirty="0" err="1"/>
              <a:t>rewrite_talk</a:t>
            </a:r>
            <a:endParaRPr lang="en-US" dirty="0" smtClean="0"/>
          </a:p>
          <a:p>
            <a:pPr lvl="1"/>
            <a:endParaRPr lang="en-US" dirty="0"/>
          </a:p>
        </p:txBody>
      </p:sp>
    </p:spTree>
    <p:extLst>
      <p:ext uri="{BB962C8B-B14F-4D97-AF65-F5344CB8AC3E}">
        <p14:creationId xmlns:p14="http://schemas.microsoft.com/office/powerpoint/2010/main" val="88127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9843" r="9843"/>
          <a:stretch>
            <a:fillRect/>
          </a:stretch>
        </p:blipFill>
        <p:spPr/>
      </p:pic>
      <p:sp>
        <p:nvSpPr>
          <p:cNvPr id="22" name="Title 21"/>
          <p:cNvSpPr>
            <a:spLocks noGrp="1"/>
          </p:cNvSpPr>
          <p:nvPr>
            <p:ph type="ctrTitle"/>
          </p:nvPr>
        </p:nvSpPr>
        <p:spPr/>
        <p:txBody>
          <a:bodyPr/>
          <a:lstStyle/>
          <a:p>
            <a:r>
              <a:rPr lang="en-US" dirty="0" smtClean="0"/>
              <a:t>Collaborate</a:t>
            </a:r>
            <a:br>
              <a:rPr lang="en-US" dirty="0" smtClean="0"/>
            </a:br>
            <a:r>
              <a:rPr lang="en-US" dirty="0"/>
              <a:t/>
            </a:r>
            <a:br>
              <a:rPr lang="en-US" dirty="0"/>
            </a:br>
            <a:r>
              <a:rPr lang="en-US" dirty="0" smtClean="0"/>
              <a:t>Find Allies and Experts to back you up (or challenge you)</a:t>
            </a:r>
            <a:endParaRPr lang="en-US" dirty="0"/>
          </a:p>
        </p:txBody>
      </p:sp>
      <p:sp>
        <p:nvSpPr>
          <p:cNvPr id="23" name="Text Placeholder 2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20</a:t>
            </a:fld>
            <a:endParaRPr lang="en-US" altLang="en-US" dirty="0"/>
          </a:p>
        </p:txBody>
      </p:sp>
      <p:sp>
        <p:nvSpPr>
          <p:cNvPr id="11" name="Text Placeholder 4"/>
          <p:cNvSpPr txBox="1">
            <a:spLocks/>
          </p:cNvSpPr>
          <p:nvPr/>
        </p:nvSpPr>
        <p:spPr>
          <a:xfrm>
            <a:off x="336551" y="2957209"/>
            <a:ext cx="1860179" cy="15597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4451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A little more fuel</a:t>
            </a:r>
            <a:r>
              <a:rPr lang="mr-IN" dirty="0" smtClean="0"/>
              <a:t>…</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9589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1429" r="21429"/>
          <a:stretch>
            <a:fillRect/>
          </a:stretch>
        </p:blipFill>
        <p:spPr/>
      </p:pic>
      <p:sp>
        <p:nvSpPr>
          <p:cNvPr id="7" name="Title 6"/>
          <p:cNvSpPr>
            <a:spLocks noGrp="1"/>
          </p:cNvSpPr>
          <p:nvPr>
            <p:ph type="ctrTitle"/>
          </p:nvPr>
        </p:nvSpPr>
        <p:spPr/>
        <p:txBody>
          <a:bodyPr/>
          <a:lstStyle/>
          <a:p>
            <a:r>
              <a:rPr lang="en-US" dirty="0" smtClean="0"/>
              <a:t>Cost to replace a developer:</a:t>
            </a:r>
            <a:br>
              <a:rPr lang="en-US" dirty="0" smtClean="0"/>
            </a:br>
            <a:r>
              <a:rPr lang="en-US" dirty="0"/>
              <a:t/>
            </a:r>
            <a:br>
              <a:rPr lang="en-US" dirty="0"/>
            </a:br>
            <a:r>
              <a:rPr lang="en-US" dirty="0" smtClean="0"/>
              <a:t>$50 to $200+k</a:t>
            </a:r>
            <a:endParaRPr lang="en-US" dirty="0"/>
          </a:p>
        </p:txBody>
      </p:sp>
      <p:sp>
        <p:nvSpPr>
          <p:cNvPr id="8" name="Text Placeholder 7"/>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22</a:t>
            </a:fld>
            <a:endParaRPr lang="en-US" altLang="en-US" dirty="0"/>
          </a:p>
        </p:txBody>
      </p:sp>
    </p:spTree>
    <p:extLst>
      <p:ext uri="{BB962C8B-B14F-4D97-AF65-F5344CB8AC3E}">
        <p14:creationId xmlns:p14="http://schemas.microsoft.com/office/powerpoint/2010/main" val="3061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821" r="1821"/>
          <a:stretch>
            <a:fillRect/>
          </a:stretch>
        </p:blipFill>
        <p:spPr/>
      </p:pic>
      <p:sp>
        <p:nvSpPr>
          <p:cNvPr id="7" name="Title 6"/>
          <p:cNvSpPr>
            <a:spLocks noGrp="1"/>
          </p:cNvSpPr>
          <p:nvPr>
            <p:ph type="ctrTitle"/>
          </p:nvPr>
        </p:nvSpPr>
        <p:spPr/>
        <p:txBody>
          <a:bodyPr/>
          <a:lstStyle/>
          <a:p>
            <a:r>
              <a:rPr lang="en-US" smtClean="0"/>
              <a:t>Bankrupting the company is also not good for developers</a:t>
            </a:r>
            <a:endParaRPr lang="en-US" dirty="0"/>
          </a:p>
        </p:txBody>
      </p:sp>
      <p:sp>
        <p:nvSpPr>
          <p:cNvPr id="11" name="Text Placeholder 10"/>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23</a:t>
            </a:fld>
            <a:endParaRPr lang="en-US" altLang="en-US" dirty="0"/>
          </a:p>
        </p:txBody>
      </p:sp>
    </p:spTree>
    <p:extLst>
      <p:ext uri="{BB962C8B-B14F-4D97-AF65-F5344CB8AC3E}">
        <p14:creationId xmlns:p14="http://schemas.microsoft.com/office/powerpoint/2010/main" val="68491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Stack Overflow Survey: </a:t>
            </a:r>
          </a:p>
          <a:p>
            <a:endParaRPr lang="en-US" dirty="0"/>
          </a:p>
          <a:p>
            <a:r>
              <a:rPr lang="en-US" dirty="0" smtClean="0"/>
              <a:t>Technology is the #2 priority for accessing new jobs</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24</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66" y="689163"/>
            <a:ext cx="6778734" cy="3625834"/>
          </a:xfrm>
          <a:prstGeom prst="rect">
            <a:avLst/>
          </a:prstGeom>
        </p:spPr>
      </p:pic>
    </p:spTree>
    <p:extLst>
      <p:ext uri="{BB962C8B-B14F-4D97-AF65-F5344CB8AC3E}">
        <p14:creationId xmlns:p14="http://schemas.microsoft.com/office/powerpoint/2010/main" val="48974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 honest with yourself</a:t>
            </a:r>
            <a:r>
              <a:rPr lang="mr-IN" dirty="0" smtClean="0"/>
              <a:t>…</a:t>
            </a:r>
            <a:endParaRPr lang="en-US" dirty="0" smtClean="0"/>
          </a:p>
          <a:p>
            <a:endParaRPr lang="en-US" dirty="0"/>
          </a:p>
          <a:p>
            <a:r>
              <a:rPr lang="en-US" dirty="0" smtClean="0"/>
              <a:t>Rewrites can be a huge decision</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7"/>
          </p:nvPr>
        </p:nvSpPr>
        <p:spPr/>
        <p:txBody>
          <a:bodyPr/>
          <a:lstStyle/>
          <a:p>
            <a:r>
              <a:rPr lang="en-US" dirty="0" smtClean="0"/>
              <a:t>They should generally be avoided in favor of</a:t>
            </a:r>
          </a:p>
          <a:p>
            <a:pPr lvl="1"/>
            <a:r>
              <a:rPr lang="en-US" dirty="0"/>
              <a:t>R</a:t>
            </a:r>
            <a:r>
              <a:rPr lang="en-US" dirty="0" smtClean="0"/>
              <a:t>efactoring</a:t>
            </a:r>
          </a:p>
          <a:p>
            <a:pPr lvl="1"/>
            <a:r>
              <a:rPr lang="en-US" dirty="0" smtClean="0"/>
              <a:t>Creating </a:t>
            </a:r>
            <a:r>
              <a:rPr lang="en-US" dirty="0" smtClean="0"/>
              <a:t>micro </a:t>
            </a:r>
            <a:r>
              <a:rPr lang="en-US" dirty="0" smtClean="0"/>
              <a:t>services</a:t>
            </a:r>
          </a:p>
          <a:p>
            <a:pPr lvl="1"/>
            <a:r>
              <a:rPr lang="en-US" dirty="0" smtClean="0"/>
              <a:t>Paving a </a:t>
            </a:r>
            <a:r>
              <a:rPr lang="en-US" dirty="0" smtClean="0"/>
              <a:t>path </a:t>
            </a:r>
            <a:r>
              <a:rPr lang="en-US" dirty="0" smtClean="0"/>
              <a:t>for </a:t>
            </a:r>
            <a:r>
              <a:rPr lang="en-US" dirty="0" smtClean="0"/>
              <a:t>modularity</a:t>
            </a:r>
            <a:endParaRPr lang="en-US" dirty="0"/>
          </a:p>
          <a:p>
            <a:r>
              <a:rPr lang="en-US" dirty="0" smtClean="0"/>
              <a:t>When they are necessary</a:t>
            </a:r>
          </a:p>
          <a:p>
            <a:pPr lvl="1"/>
            <a:r>
              <a:rPr lang="en-US" dirty="0" smtClean="0"/>
              <a:t>Have a plan to maintain existing app(s)</a:t>
            </a:r>
          </a:p>
          <a:p>
            <a:pPr lvl="1"/>
            <a:r>
              <a:rPr lang="en-US" dirty="0" smtClean="0"/>
              <a:t>Incremental </a:t>
            </a:r>
            <a:r>
              <a:rPr lang="en-US" dirty="0" smtClean="0"/>
              <a:t>Changes</a:t>
            </a:r>
          </a:p>
          <a:p>
            <a:pPr lvl="1"/>
            <a:r>
              <a:rPr lang="en-US" dirty="0" smtClean="0"/>
              <a:t>Confirm customer </a:t>
            </a:r>
            <a:r>
              <a:rPr lang="en-US" dirty="0" smtClean="0"/>
              <a:t>buy-in</a:t>
            </a:r>
          </a:p>
          <a:p>
            <a:pPr lvl="1"/>
            <a:endParaRPr lang="en-US" dirty="0" smtClean="0"/>
          </a:p>
          <a:p>
            <a:pPr lvl="2"/>
            <a:endParaRPr lang="en-US" dirty="0" smtClean="0"/>
          </a:p>
          <a:p>
            <a:pPr lvl="2"/>
            <a:endParaRPr lang="en-US" dirty="0" smtClean="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25</a:t>
            </a:fld>
            <a:endParaRPr lang="en-US" altLang="en-US" dirty="0"/>
          </a:p>
        </p:txBody>
      </p:sp>
    </p:spTree>
    <p:extLst>
      <p:ext uri="{BB962C8B-B14F-4D97-AF65-F5344CB8AC3E}">
        <p14:creationId xmlns:p14="http://schemas.microsoft.com/office/powerpoint/2010/main" val="1349855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You’ve </a:t>
            </a:r>
            <a:r>
              <a:rPr lang="en-US" dirty="0"/>
              <a:t>got the thumbs </a:t>
            </a:r>
            <a:r>
              <a:rPr lang="en-US" dirty="0" smtClean="0"/>
              <a:t>up</a:t>
            </a:r>
            <a:r>
              <a:rPr lang="mr-IN" dirty="0" smtClean="0"/>
              <a:t>…</a:t>
            </a:r>
            <a:r>
              <a:rPr lang="en-US" dirty="0" smtClean="0"/>
              <a:t>now </a:t>
            </a:r>
            <a:r>
              <a:rPr lang="en-US" dirty="0"/>
              <a:t>what?</a:t>
            </a:r>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26</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7990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Examples from the Wild</a:t>
            </a:r>
            <a:endParaRPr lang="en-US" dirty="0"/>
          </a:p>
        </p:txBody>
      </p:sp>
      <p:sp>
        <p:nvSpPr>
          <p:cNvPr id="3" name="Text Placeholder 2"/>
          <p:cNvSpPr>
            <a:spLocks noGrp="1"/>
          </p:cNvSpPr>
          <p:nvPr>
            <p:ph type="body" sz="quarter" idx="13"/>
          </p:nvPr>
        </p:nvSpPr>
        <p:spPr/>
        <p:txBody>
          <a:bodyPr/>
          <a:lstStyle/>
          <a:p>
            <a:endParaRPr lang="en-US"/>
          </a:p>
        </p:txBody>
      </p:sp>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39" b="39"/>
          <a:stretch>
            <a:fillRect/>
          </a:stretch>
        </p:blipFill>
        <p:spPr>
          <a:xfrm>
            <a:off x="1906588" y="1554163"/>
            <a:ext cx="2036762" cy="2035175"/>
          </a:xfrm>
        </p:spPr>
      </p:pic>
      <p:pic>
        <p:nvPicPr>
          <p:cNvPr id="9" name="Picture Placeholder 8"/>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5151438" y="1554163"/>
            <a:ext cx="2036762" cy="2035175"/>
          </a:xfrm>
        </p:spPr>
      </p:pic>
      <p:sp>
        <p:nvSpPr>
          <p:cNvPr id="7" name="Text Placeholder 6"/>
          <p:cNvSpPr>
            <a:spLocks noGrp="1"/>
          </p:cNvSpPr>
          <p:nvPr>
            <p:ph type="body" sz="quarter" idx="24"/>
          </p:nvPr>
        </p:nvSpPr>
        <p:spPr>
          <a:xfrm>
            <a:off x="1906996" y="3768618"/>
            <a:ext cx="2036270" cy="215444"/>
          </a:xfrm>
        </p:spPr>
        <p:txBody>
          <a:bodyPr/>
          <a:lstStyle/>
          <a:p>
            <a:r>
              <a:rPr lang="en-US" dirty="0" smtClean="0"/>
              <a:t>Netscape</a:t>
            </a:r>
            <a:endParaRPr lang="en-US" dirty="0"/>
          </a:p>
        </p:txBody>
      </p:sp>
      <p:sp>
        <p:nvSpPr>
          <p:cNvPr id="8" name="Text Placeholder 7"/>
          <p:cNvSpPr>
            <a:spLocks noGrp="1"/>
          </p:cNvSpPr>
          <p:nvPr>
            <p:ph type="body" sz="quarter" idx="17"/>
          </p:nvPr>
        </p:nvSpPr>
        <p:spPr>
          <a:xfrm>
            <a:off x="2133377" y="4199505"/>
            <a:ext cx="1575714" cy="387521"/>
          </a:xfrm>
        </p:spPr>
        <p:txBody>
          <a:bodyPr/>
          <a:lstStyle/>
          <a:p>
            <a:r>
              <a:rPr lang="en-US" dirty="0" smtClean="0"/>
              <a:t>Failed</a:t>
            </a:r>
            <a:endParaRPr lang="en-US" dirty="0"/>
          </a:p>
        </p:txBody>
      </p:sp>
      <p:sp>
        <p:nvSpPr>
          <p:cNvPr id="11" name="Text Placeholder 10"/>
          <p:cNvSpPr>
            <a:spLocks noGrp="1"/>
          </p:cNvSpPr>
          <p:nvPr>
            <p:ph type="body" sz="quarter" idx="43"/>
          </p:nvPr>
        </p:nvSpPr>
        <p:spPr>
          <a:xfrm>
            <a:off x="5152030" y="3768618"/>
            <a:ext cx="2036270" cy="215444"/>
          </a:xfrm>
        </p:spPr>
        <p:txBody>
          <a:bodyPr/>
          <a:lstStyle/>
          <a:p>
            <a:r>
              <a:rPr lang="en-US" dirty="0" smtClean="0"/>
              <a:t>Twitter</a:t>
            </a:r>
            <a:endParaRPr lang="en-US" dirty="0"/>
          </a:p>
        </p:txBody>
      </p:sp>
      <p:sp>
        <p:nvSpPr>
          <p:cNvPr id="12" name="Text Placeholder 11"/>
          <p:cNvSpPr>
            <a:spLocks noGrp="1"/>
          </p:cNvSpPr>
          <p:nvPr>
            <p:ph type="body" sz="quarter" idx="44"/>
          </p:nvPr>
        </p:nvSpPr>
        <p:spPr>
          <a:xfrm>
            <a:off x="5385591" y="4199505"/>
            <a:ext cx="1575714" cy="387521"/>
          </a:xfrm>
        </p:spPr>
        <p:txBody>
          <a:bodyPr/>
          <a:lstStyle/>
          <a:p>
            <a:r>
              <a:rPr lang="en-US" dirty="0" smtClean="0"/>
              <a:t>Succeeded</a:t>
            </a:r>
            <a:endParaRPr lang="en-US"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27</a:t>
            </a:fld>
            <a:endParaRPr lang="en-US" altLang="en-US" dirty="0"/>
          </a:p>
        </p:txBody>
      </p:sp>
    </p:spTree>
    <p:extLst>
      <p:ext uri="{BB962C8B-B14F-4D97-AF65-F5344CB8AC3E}">
        <p14:creationId xmlns:p14="http://schemas.microsoft.com/office/powerpoint/2010/main" val="138631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The big </a:t>
            </a:r>
            <a:r>
              <a:rPr lang="en-US" dirty="0"/>
              <a:t>p</a:t>
            </a:r>
            <a:r>
              <a:rPr lang="en-US" dirty="0" smtClean="0"/>
              <a:t>icture</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96643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Current Trajectory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29</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70" y="486383"/>
            <a:ext cx="6914477" cy="4350099"/>
          </a:xfrm>
          <a:prstGeom prst="rect">
            <a:avLst/>
          </a:prstGeom>
        </p:spPr>
      </p:pic>
    </p:spTree>
    <p:extLst>
      <p:ext uri="{BB962C8B-B14F-4D97-AF65-F5344CB8AC3E}">
        <p14:creationId xmlns:p14="http://schemas.microsoft.com/office/powerpoint/2010/main" val="194858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9915" y="0"/>
            <a:ext cx="594681" cy="215444"/>
          </a:xfrm>
          <a:prstGeom prst="rect">
            <a:avLst/>
          </a:prstGeom>
          <a:noFill/>
        </p:spPr>
        <p:txBody>
          <a:bodyPr wrap="square" rtlCol="0">
            <a:spAutoFit/>
          </a:bodyPr>
          <a:lstStyle/>
          <a:p>
            <a:r>
              <a:rPr lang="en-US" sz="800" smtClean="0">
                <a:solidFill>
                  <a:schemeClr val="accent1"/>
                </a:solidFill>
                <a:latin typeface="Roboto" charset="0"/>
                <a:ea typeface="Roboto" charset="0"/>
                <a:cs typeface="Roboto" charset="0"/>
              </a:rPr>
              <a:t>V6</a:t>
            </a:r>
            <a:endParaRPr lang="en-US" sz="800">
              <a:solidFill>
                <a:schemeClr val="accent1"/>
              </a:solidFill>
              <a:latin typeface="Roboto" charset="0"/>
              <a:ea typeface="Roboto" charset="0"/>
              <a:cs typeface="Roboto" charset="0"/>
            </a:endParaRPr>
          </a:p>
        </p:txBody>
      </p:sp>
      <p:sp>
        <p:nvSpPr>
          <p:cNvPr id="5" name="TextBox 4"/>
          <p:cNvSpPr txBox="1"/>
          <p:nvPr/>
        </p:nvSpPr>
        <p:spPr>
          <a:xfrm>
            <a:off x="1333500" y="3619500"/>
            <a:ext cx="6578600" cy="914400"/>
          </a:xfrm>
          <a:prstGeom prst="rect">
            <a:avLst/>
          </a:prstGeom>
          <a:noFill/>
        </p:spPr>
        <p:txBody>
          <a:bodyPr wrap="none" rtlCol="0">
            <a:noAutofit/>
          </a:bodyPr>
          <a:lstStyle/>
          <a:p>
            <a:pPr marL="0" indent="0" algn="ctr">
              <a:spcBef>
                <a:spcPts val="600"/>
              </a:spcBef>
              <a:spcAft>
                <a:spcPts val="600"/>
              </a:spcAft>
            </a:pPr>
            <a:r>
              <a:rPr lang="en-US" sz="1600" dirty="0" smtClean="0">
                <a:solidFill>
                  <a:schemeClr val="bg1"/>
                </a:solidFill>
              </a:rPr>
              <a:t>Tendril delivers personalized energy experiences for </a:t>
            </a:r>
          </a:p>
          <a:p>
            <a:pPr marL="0" indent="0" algn="ctr">
              <a:spcBef>
                <a:spcPts val="600"/>
              </a:spcBef>
              <a:spcAft>
                <a:spcPts val="600"/>
              </a:spcAft>
            </a:pPr>
            <a:r>
              <a:rPr lang="en-US" sz="1600" dirty="0" smtClean="0">
                <a:solidFill>
                  <a:schemeClr val="bg1"/>
                </a:solidFill>
              </a:rPr>
              <a:t>consumers around the world.</a:t>
            </a:r>
            <a:endParaRPr lang="en-US" sz="1600" dirty="0" smtClean="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114311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Rewrite</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30</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9" y="486383"/>
            <a:ext cx="6964610" cy="4381639"/>
          </a:xfrm>
          <a:prstGeom prst="rect">
            <a:avLst/>
          </a:prstGeom>
        </p:spPr>
      </p:pic>
    </p:spTree>
    <p:extLst>
      <p:ext uri="{BB962C8B-B14F-4D97-AF65-F5344CB8AC3E}">
        <p14:creationId xmlns:p14="http://schemas.microsoft.com/office/powerpoint/2010/main" val="64528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Benefit</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31</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486676"/>
            <a:ext cx="6922248" cy="4354987"/>
          </a:xfrm>
          <a:prstGeom prst="rect">
            <a:avLst/>
          </a:prstGeom>
        </p:spPr>
      </p:pic>
    </p:spTree>
    <p:extLst>
      <p:ext uri="{BB962C8B-B14F-4D97-AF65-F5344CB8AC3E}">
        <p14:creationId xmlns:p14="http://schemas.microsoft.com/office/powerpoint/2010/main" val="765698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takes longer</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32</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495205"/>
            <a:ext cx="6934948" cy="4362977"/>
          </a:xfrm>
          <a:prstGeom prst="rect">
            <a:avLst/>
          </a:prstGeom>
        </p:spPr>
      </p:pic>
    </p:spTree>
    <p:extLst>
      <p:ext uri="{BB962C8B-B14F-4D97-AF65-F5344CB8AC3E}">
        <p14:creationId xmlns:p14="http://schemas.microsoft.com/office/powerpoint/2010/main" val="3311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 of money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33</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495624"/>
            <a:ext cx="6943687" cy="4368476"/>
          </a:xfrm>
          <a:prstGeom prst="rect">
            <a:avLst/>
          </a:prstGeom>
        </p:spPr>
      </p:pic>
    </p:spTree>
    <p:extLst>
      <p:ext uri="{BB962C8B-B14F-4D97-AF65-F5344CB8AC3E}">
        <p14:creationId xmlns:p14="http://schemas.microsoft.com/office/powerpoint/2010/main" val="204374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Needed</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34</a:t>
            </a:fld>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32294"/>
            <a:ext cx="6905586" cy="4344505"/>
          </a:xfrm>
          <a:prstGeom prst="rect">
            <a:avLst/>
          </a:prstGeom>
        </p:spPr>
      </p:pic>
    </p:spTree>
    <p:extLst>
      <p:ext uri="{BB962C8B-B14F-4D97-AF65-F5344CB8AC3E}">
        <p14:creationId xmlns:p14="http://schemas.microsoft.com/office/powerpoint/2010/main" val="92831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Conclusion</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35</a:t>
            </a:fld>
            <a:endParaRPr lang="en-US" altLang="en-US" dirty="0"/>
          </a:p>
        </p:txBody>
      </p:sp>
      <p:sp>
        <p:nvSpPr>
          <p:cNvPr id="11" name="Text Placeholder 10"/>
          <p:cNvSpPr>
            <a:spLocks noGrp="1"/>
          </p:cNvSpPr>
          <p:nvPr>
            <p:ph type="body" sz="quarter" idx="22"/>
          </p:nvPr>
        </p:nvSpPr>
        <p:spPr/>
        <p:txBody>
          <a:bodyPr/>
          <a:lstStyle/>
          <a:p>
            <a:r>
              <a:rPr lang="en-US" dirty="0" smtClean="0"/>
              <a:t>Gain the perspective of your manager</a:t>
            </a:r>
          </a:p>
          <a:p>
            <a:r>
              <a:rPr lang="en-US" dirty="0" smtClean="0"/>
              <a:t>Diagnose, Measure, Identify</a:t>
            </a:r>
          </a:p>
          <a:p>
            <a:r>
              <a:rPr lang="en-US" dirty="0" smtClean="0"/>
              <a:t>Favor </a:t>
            </a:r>
            <a:r>
              <a:rPr lang="en-US" dirty="0"/>
              <a:t>i</a:t>
            </a:r>
            <a:r>
              <a:rPr lang="en-US" dirty="0" smtClean="0"/>
              <a:t>ncremental change</a:t>
            </a:r>
          </a:p>
          <a:p>
            <a:r>
              <a:rPr lang="en-US" dirty="0" smtClean="0"/>
              <a:t>Be honest, try to avoid the rewrite if possible</a:t>
            </a:r>
          </a:p>
          <a:p>
            <a:r>
              <a:rPr lang="en-US" dirty="0" smtClean="0"/>
              <a:t>Be prepared</a:t>
            </a:r>
          </a:p>
          <a:p>
            <a:pPr lvl="1"/>
            <a:r>
              <a:rPr lang="en-US" dirty="0" smtClean="0"/>
              <a:t>Timeline	</a:t>
            </a:r>
          </a:p>
          <a:p>
            <a:pPr lvl="1"/>
            <a:r>
              <a:rPr lang="en-US" dirty="0" smtClean="0"/>
              <a:t>Budget</a:t>
            </a:r>
          </a:p>
          <a:p>
            <a:pPr lvl="1"/>
            <a:r>
              <a:rPr lang="en-US" dirty="0"/>
              <a:t>A</a:t>
            </a:r>
            <a:r>
              <a:rPr lang="en-US" dirty="0" smtClean="0"/>
              <a:t>ssumed outcome</a:t>
            </a:r>
          </a:p>
          <a:p>
            <a:endParaRPr lang="en-US" dirty="0"/>
          </a:p>
        </p:txBody>
      </p:sp>
      <p:pic>
        <p:nvPicPr>
          <p:cNvPr id="7" name="Picture Placeholder 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525058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a:xfrm>
            <a:off x="457204" y="1891742"/>
            <a:ext cx="7954963" cy="1308659"/>
          </a:xfrm>
        </p:spPr>
        <p:txBody>
          <a:bodyPr/>
          <a:lstStyle/>
          <a:p>
            <a:r>
              <a:rPr lang="en-US" dirty="0" smtClean="0"/>
              <a:t>Thanks </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36</a:t>
            </a:fld>
            <a:endParaRPr lang="en-US" altLang="en-US"/>
          </a:p>
        </p:txBody>
      </p:sp>
      <p:sp>
        <p:nvSpPr>
          <p:cNvPr id="2" name="Subtitle 1"/>
          <p:cNvSpPr>
            <a:spLocks noGrp="1"/>
          </p:cNvSpPr>
          <p:nvPr>
            <p:ph type="subTitle" idx="1"/>
          </p:nvPr>
        </p:nvSpPr>
        <p:spPr>
          <a:xfrm>
            <a:off x="469904" y="2984502"/>
            <a:ext cx="7954963" cy="1435098"/>
          </a:xfrm>
        </p:spPr>
        <p:txBody>
          <a:bodyPr/>
          <a:lstStyle/>
          <a:p>
            <a:r>
              <a:rPr lang="en-US" dirty="0" smtClean="0"/>
              <a:t>Pete </a:t>
            </a:r>
            <a:r>
              <a:rPr lang="en-US" dirty="0" err="1" smtClean="0"/>
              <a:t>Jeffryes</a:t>
            </a:r>
            <a:endParaRPr lang="en-US" dirty="0" smtClean="0"/>
          </a:p>
          <a:p>
            <a:r>
              <a:rPr lang="en-US" dirty="0" err="1" smtClean="0"/>
              <a:t>Github</a:t>
            </a:r>
            <a:r>
              <a:rPr lang="en-US" dirty="0" smtClean="0"/>
              <a:t>: /</a:t>
            </a:r>
            <a:r>
              <a:rPr lang="en-US" dirty="0" err="1" smtClean="0"/>
              <a:t>topleft</a:t>
            </a:r>
            <a:endParaRPr lang="en-US" dirty="0" smtClean="0"/>
          </a:p>
          <a:p>
            <a:r>
              <a:rPr lang="en-US" dirty="0" smtClean="0"/>
              <a:t>Twitter: @</a:t>
            </a:r>
            <a:r>
              <a:rPr lang="en-US" dirty="0" err="1" smtClean="0"/>
              <a:t>topleftdev</a:t>
            </a:r>
            <a:endParaRPr lang="en-US" dirty="0" smtClean="0"/>
          </a:p>
          <a:p>
            <a:r>
              <a:rPr lang="en-US" dirty="0" smtClean="0">
                <a:hlinkClick r:id="rId4"/>
              </a:rPr>
              <a:t>pete.topleft@gmail.com</a:t>
            </a:r>
            <a:endParaRPr lang="en-US" dirty="0" smtClean="0"/>
          </a:p>
          <a:p>
            <a:r>
              <a:rPr lang="en-US" dirty="0" smtClean="0"/>
              <a:t>https://</a:t>
            </a:r>
            <a:r>
              <a:rPr lang="en-US" dirty="0" err="1" smtClean="0"/>
              <a:t>github.com</a:t>
            </a:r>
            <a:r>
              <a:rPr lang="en-US" dirty="0" smtClean="0"/>
              <a:t>/</a:t>
            </a:r>
            <a:r>
              <a:rPr lang="en-US" dirty="0" err="1" smtClean="0"/>
              <a:t>topleft</a:t>
            </a:r>
            <a:r>
              <a:rPr lang="en-US" dirty="0" smtClean="0"/>
              <a:t>/</a:t>
            </a:r>
            <a:r>
              <a:rPr lang="en-US" dirty="0" err="1" smtClean="0"/>
              <a:t>rewrite_talk</a:t>
            </a:r>
            <a:endParaRPr lang="en-US" dirty="0" smtClean="0"/>
          </a:p>
          <a:p>
            <a:endParaRPr lang="en-US" dirty="0"/>
          </a:p>
        </p:txBody>
      </p:sp>
    </p:spTree>
    <p:extLst>
      <p:ext uri="{BB962C8B-B14F-4D97-AF65-F5344CB8AC3E}">
        <p14:creationId xmlns:p14="http://schemas.microsoft.com/office/powerpoint/2010/main" val="77294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How To Convince Your Boss To </a:t>
            </a:r>
            <a:br>
              <a:rPr lang="en-US" dirty="0" smtClean="0"/>
            </a:br>
            <a:r>
              <a:rPr lang="en-US" dirty="0" smtClean="0"/>
              <a:t>Rewrite the App</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4</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934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Engineer: </a:t>
            </a:r>
            <a:br>
              <a:rPr lang="en-US" dirty="0" smtClean="0"/>
            </a:br>
            <a:r>
              <a:rPr lang="en-US" dirty="0"/>
              <a:t/>
            </a:r>
            <a:br>
              <a:rPr lang="en-US" dirty="0"/>
            </a:br>
            <a:r>
              <a:rPr lang="en-US" dirty="0" smtClean="0"/>
              <a:t>“Create </a:t>
            </a:r>
            <a:r>
              <a:rPr lang="en-US" dirty="0"/>
              <a:t>a better foundation and we can fly through new </a:t>
            </a:r>
            <a:r>
              <a:rPr lang="en-US" dirty="0" smtClean="0"/>
              <a:t>features!”</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911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Manager: </a:t>
            </a:r>
            <a:br>
              <a:rPr lang="en-US" dirty="0" smtClean="0"/>
            </a:br>
            <a:r>
              <a:rPr lang="en-US" dirty="0"/>
              <a:t/>
            </a:r>
            <a:br>
              <a:rPr lang="en-US" dirty="0"/>
            </a:br>
            <a:r>
              <a:rPr lang="en-US" dirty="0" smtClean="0"/>
              <a:t>“Rewrites are risky, how do I know this is going to </a:t>
            </a:r>
            <a:r>
              <a:rPr lang="en-US" dirty="0" smtClean="0"/>
              <a:t>work out?”</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30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36556" y="1974693"/>
            <a:ext cx="3570047" cy="724215"/>
          </a:xfrm>
        </p:spPr>
        <p:txBody>
          <a:bodyPr/>
          <a:lstStyle/>
          <a:p>
            <a:r>
              <a:rPr lang="en-US" dirty="0" smtClean="0"/>
              <a:t>Perspective</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7</a:t>
            </a:fld>
            <a:endParaRPr lang="en-US" altLang="en-US" dirty="0"/>
          </a:p>
        </p:txBody>
      </p:sp>
      <p:pic>
        <p:nvPicPr>
          <p:cNvPr id="4" name="Picture Placeholder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6878" b="6878"/>
          <a:stretch>
            <a:fillRect/>
          </a:stretch>
        </p:blipFill>
        <p:spPr/>
      </p:pic>
    </p:spTree>
    <p:extLst>
      <p:ext uri="{BB962C8B-B14F-4D97-AF65-F5344CB8AC3E}">
        <p14:creationId xmlns:p14="http://schemas.microsoft.com/office/powerpoint/2010/main" val="651789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8254996" cy="2032001"/>
          </a:xfrm>
        </p:spPr>
        <p:txBody>
          <a:bodyPr/>
          <a:lstStyle/>
          <a:p>
            <a:r>
              <a:rPr lang="en-US" dirty="0"/>
              <a:t>The Question: </a:t>
            </a:r>
            <a:r>
              <a:rPr lang="en-US" dirty="0" smtClean="0"/>
              <a:t/>
            </a:r>
            <a:br>
              <a:rPr lang="en-US" dirty="0" smtClean="0"/>
            </a:br>
            <a:r>
              <a:rPr lang="en-US" dirty="0"/>
              <a:t/>
            </a:r>
            <a:br>
              <a:rPr lang="en-US" dirty="0"/>
            </a:br>
            <a:r>
              <a:rPr lang="en-US" dirty="0" smtClean="0"/>
              <a:t>Replace </a:t>
            </a:r>
            <a:r>
              <a:rPr lang="en-US" dirty="0"/>
              <a:t>vs </a:t>
            </a:r>
            <a:r>
              <a:rPr lang="en-US" dirty="0" smtClean="0"/>
              <a:t>Repair</a:t>
            </a:r>
            <a:r>
              <a:rPr lang="en-US" dirty="0"/>
              <a:t>?</a:t>
            </a:r>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194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#1:</a:t>
            </a:r>
            <a:br>
              <a:rPr lang="en-US" dirty="0" smtClean="0"/>
            </a:br>
            <a:r>
              <a:rPr lang="en-US" dirty="0" smtClean="0"/>
              <a:t/>
            </a:r>
            <a:br>
              <a:rPr lang="en-US" dirty="0" smtClean="0"/>
            </a:br>
            <a:r>
              <a:rPr lang="en-US" dirty="0" smtClean="0"/>
              <a:t>Young Startup with a Young Team</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9</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792059"/>
            <a:ext cx="5944348" cy="3653453"/>
          </a:xfrm>
          <a:prstGeom prst="rect">
            <a:avLst/>
          </a:prstGeom>
        </p:spPr>
      </p:pic>
    </p:spTree>
    <p:extLst>
      <p:ext uri="{BB962C8B-B14F-4D97-AF65-F5344CB8AC3E}">
        <p14:creationId xmlns:p14="http://schemas.microsoft.com/office/powerpoint/2010/main" val="186705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V6 - Template C">
  <a:themeElements>
    <a:clrScheme name="Tendril Template Colors V8">
      <a:dk1>
        <a:srgbClr val="000000"/>
      </a:dk1>
      <a:lt1>
        <a:srgbClr val="FFFFFF"/>
      </a:lt1>
      <a:dk2>
        <a:srgbClr val="403A60"/>
      </a:dk2>
      <a:lt2>
        <a:srgbClr val="C7CCDE"/>
      </a:lt2>
      <a:accent1>
        <a:srgbClr val="44BF2C"/>
      </a:accent1>
      <a:accent2>
        <a:srgbClr val="403A60"/>
      </a:accent2>
      <a:accent3>
        <a:srgbClr val="CE0F69"/>
      </a:accent3>
      <a:accent4>
        <a:srgbClr val="F9423A"/>
      </a:accent4>
      <a:accent5>
        <a:srgbClr val="B39B00"/>
      </a:accent5>
      <a:accent6>
        <a:srgbClr val="828599"/>
      </a:accent6>
      <a:hlink>
        <a:srgbClr val="4491FC"/>
      </a:hlink>
      <a:folHlink>
        <a:srgbClr val="3FC1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defTabSz="612837" fontAlgn="auto">
          <a:spcBef>
            <a:spcPts val="0"/>
          </a:spcBef>
          <a:spcAft>
            <a:spcPts val="0"/>
          </a:spcAft>
          <a:defRPr sz="1400" smtClean="0">
            <a:solidFill>
              <a:schemeClr val="tx1"/>
            </a:solidFill>
            <a:latin typeface="Roboto Light" charset="0"/>
            <a:ea typeface="Roboto Light" charset="0"/>
            <a:cs typeface="Roboto Light" charset="0"/>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accent5"/>
          </a:solidFill>
          <a:prstDash val="dot"/>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0" indent="0">
          <a:spcBef>
            <a:spcPts val="600"/>
          </a:spcBef>
          <a:spcAft>
            <a:spcPts val="600"/>
          </a:spcAft>
          <a:defRPr sz="1200" dirty="0" smtClean="0">
            <a:latin typeface="Roboto Light" charset="0"/>
            <a:ea typeface="Roboto Light" charset="0"/>
            <a:cs typeface="Roboto Light" charset="0"/>
          </a:defRPr>
        </a:defPPr>
      </a:lstStyle>
    </a:txDef>
  </a:objectDefaults>
  <a:extraClrSchemeLst/>
  <a:extLst>
    <a:ext uri="{05A4C25C-085E-4340-85A3-A5531E510DB2}">
      <thm15:themeFamily xmlns:thm15="http://schemas.microsoft.com/office/thememl/2012/main" name="Presentation2" id="{D005A64C-23FF-3749-AC48-9EF87D7E83D3}" vid="{3EC56D5A-B0C6-B845-B921-A5459DF98B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T_PowerPoint_Template_V8</Template>
  <TotalTime>62047</TotalTime>
  <Words>1373</Words>
  <Application>Microsoft Macintosh PowerPoint</Application>
  <PresentationFormat>On-screen Show (16:9)</PresentationFormat>
  <Paragraphs>345</Paragraphs>
  <Slides>36</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Calibri</vt:lpstr>
      <vt:lpstr>Corbel</vt:lpstr>
      <vt:lpstr>Courier New</vt:lpstr>
      <vt:lpstr>Mangal</vt:lpstr>
      <vt:lpstr>ＭＳ Ｐゴシック</vt:lpstr>
      <vt:lpstr>Roboto</vt:lpstr>
      <vt:lpstr>Roboto Light</vt:lpstr>
      <vt:lpstr>Roboto Thin</vt:lpstr>
      <vt:lpstr>Wingdings</vt:lpstr>
      <vt:lpstr>Arial</vt:lpstr>
      <vt:lpstr>V6 - Template C</vt:lpstr>
      <vt:lpstr>How To Convince Your Boss To  Rewrite the App</vt:lpstr>
      <vt:lpstr>Pete Jeffryes</vt:lpstr>
      <vt:lpstr>PowerPoint Presentation</vt:lpstr>
      <vt:lpstr>How To Convince Your Boss To  Rewrite the App</vt:lpstr>
      <vt:lpstr>Engineer:   “Create a better foundation and we can fly through new features!” </vt:lpstr>
      <vt:lpstr>Manager:   “Rewrites are risky, how do I know this is going to work out?” </vt:lpstr>
      <vt:lpstr>Perspective</vt:lpstr>
      <vt:lpstr>The Question:   Replace vs Repair?</vt:lpstr>
      <vt:lpstr>PowerPoint Presentation</vt:lpstr>
      <vt:lpstr>PowerPoint Presentation</vt:lpstr>
      <vt:lpstr>PowerPoint Presentation</vt:lpstr>
      <vt:lpstr>The Risks</vt:lpstr>
      <vt:lpstr>The Rewards</vt:lpstr>
      <vt:lpstr>What’s an engineer to do?</vt:lpstr>
      <vt:lpstr>PowerPoint Presentation</vt:lpstr>
      <vt:lpstr>What’s Wrong With the App?</vt:lpstr>
      <vt:lpstr>How can the problem be measured?</vt:lpstr>
      <vt:lpstr>How do you help the company accomplish it’s goals?</vt:lpstr>
      <vt:lpstr>How does the company benefit?</vt:lpstr>
      <vt:lpstr>Collaborate  Find Allies and Experts to back you up (or challenge you)</vt:lpstr>
      <vt:lpstr>A little more fuel…</vt:lpstr>
      <vt:lpstr>Cost to replace a developer:  $50 to $200+k</vt:lpstr>
      <vt:lpstr>Bankrupting the company is also not good for developers</vt:lpstr>
      <vt:lpstr>PowerPoint Presentation</vt:lpstr>
      <vt:lpstr>PowerPoint Presentation</vt:lpstr>
      <vt:lpstr>You’ve got the thumbs up…now what?</vt:lpstr>
      <vt:lpstr>Research: Examples from the Wild</vt:lpstr>
      <vt:lpstr>The big picture</vt:lpstr>
      <vt:lpstr>PowerPoint Presentation</vt:lpstr>
      <vt:lpstr>PowerPoint Presentation</vt:lpstr>
      <vt:lpstr>PowerPoint Presentation</vt:lpstr>
      <vt:lpstr>PowerPoint Presentation</vt:lpstr>
      <vt:lpstr>PowerPoint Presentation</vt:lpstr>
      <vt:lpstr>PowerPoint Presentation</vt:lpstr>
      <vt:lpstr>Conclusion</vt:lpstr>
      <vt:lpstr>Thanks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Jeffryes</dc:creator>
  <cp:lastModifiedBy>Pete Jeffryes</cp:lastModifiedBy>
  <cp:revision>117</cp:revision>
  <dcterms:created xsi:type="dcterms:W3CDTF">2018-08-13T14:50:03Z</dcterms:created>
  <dcterms:modified xsi:type="dcterms:W3CDTF">2018-09-26T18:02:07Z</dcterms:modified>
</cp:coreProperties>
</file>